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media/audio1.bin" ContentType="audio/unknown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61"/>
  </p:notesMasterIdLst>
  <p:handoutMasterIdLst>
    <p:handoutMasterId r:id="rId62"/>
  </p:handoutMasterIdLst>
  <p:sldIdLst>
    <p:sldId id="367" r:id="rId2"/>
    <p:sldId id="445" r:id="rId3"/>
    <p:sldId id="288" r:id="rId4"/>
    <p:sldId id="446" r:id="rId5"/>
    <p:sldId id="447" r:id="rId6"/>
    <p:sldId id="448" r:id="rId7"/>
    <p:sldId id="450" r:id="rId8"/>
    <p:sldId id="457" r:id="rId9"/>
    <p:sldId id="451" r:id="rId10"/>
    <p:sldId id="452" r:id="rId11"/>
    <p:sldId id="459" r:id="rId12"/>
    <p:sldId id="456" r:id="rId13"/>
    <p:sldId id="289" r:id="rId14"/>
    <p:sldId id="290" r:id="rId15"/>
    <p:sldId id="291" r:id="rId16"/>
    <p:sldId id="292" r:id="rId17"/>
    <p:sldId id="294" r:id="rId18"/>
    <p:sldId id="296" r:id="rId19"/>
    <p:sldId id="298" r:id="rId20"/>
    <p:sldId id="299" r:id="rId21"/>
    <p:sldId id="458" r:id="rId22"/>
    <p:sldId id="460" r:id="rId23"/>
    <p:sldId id="300" r:id="rId24"/>
    <p:sldId id="301" r:id="rId25"/>
    <p:sldId id="302" r:id="rId26"/>
    <p:sldId id="304" r:id="rId27"/>
    <p:sldId id="336" r:id="rId28"/>
    <p:sldId id="337" r:id="rId29"/>
    <p:sldId id="332" r:id="rId30"/>
    <p:sldId id="334" r:id="rId31"/>
    <p:sldId id="305" r:id="rId32"/>
    <p:sldId id="309" r:id="rId33"/>
    <p:sldId id="461" r:id="rId34"/>
    <p:sldId id="338" r:id="rId35"/>
    <p:sldId id="339" r:id="rId36"/>
    <p:sldId id="340" r:id="rId37"/>
    <p:sldId id="341" r:id="rId38"/>
    <p:sldId id="342" r:id="rId39"/>
    <p:sldId id="343" r:id="rId40"/>
    <p:sldId id="344" r:id="rId41"/>
    <p:sldId id="462" r:id="rId42"/>
    <p:sldId id="347" r:id="rId43"/>
    <p:sldId id="348" r:id="rId44"/>
    <p:sldId id="349" r:id="rId45"/>
    <p:sldId id="350" r:id="rId46"/>
    <p:sldId id="352" r:id="rId47"/>
    <p:sldId id="353" r:id="rId48"/>
    <p:sldId id="354" r:id="rId49"/>
    <p:sldId id="356" r:id="rId50"/>
    <p:sldId id="357" r:id="rId51"/>
    <p:sldId id="359" r:id="rId52"/>
    <p:sldId id="360" r:id="rId53"/>
    <p:sldId id="361" r:id="rId54"/>
    <p:sldId id="362" r:id="rId55"/>
    <p:sldId id="463" r:id="rId56"/>
    <p:sldId id="454" r:id="rId57"/>
    <p:sldId id="464" r:id="rId58"/>
    <p:sldId id="256" r:id="rId59"/>
    <p:sldId id="455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CC"/>
    <a:srgbClr val="485E2A"/>
    <a:srgbClr val="000000"/>
    <a:srgbClr val="B5B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147" autoAdjust="0"/>
    <p:restoredTop sz="85125" autoAdjust="0"/>
  </p:normalViewPr>
  <p:slideViewPr>
    <p:cSldViewPr showGuides="1">
      <p:cViewPr varScale="1">
        <p:scale>
          <a:sx n="81" d="100"/>
          <a:sy n="81" d="100"/>
        </p:scale>
        <p:origin x="642" y="-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9FD8A3-FC10-449E-B554-5F05C6474050}" type="datetimeFigureOut">
              <a:rPr lang="en-GB" smtClean="0"/>
              <a:pPr/>
              <a:t>21/01/2021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D91909-84DD-4115-9E5B-B9D0DBD7C96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72069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84196C-7700-48A2-8F7F-E057ACB0CBEB}" type="datetimeFigureOut">
              <a:rPr lang="en-GB" smtClean="0"/>
              <a:pPr/>
              <a:t>21/01/2021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C054D4-0BED-4C43-B57A-842C11984CA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87032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newtecharticles.com/from-where-internet-comes-how-internet-works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ldapricot.com/membership-articles/website-builders-for-membership-organizations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nc-nd/3.0/" TargetMode="Externa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luminous-cactus.blogspot.com/2011/06/good-news-everyone.htm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nc-nd/3.0/" TargetMode="Externa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skleo.com/what_are_tracking_cookies_and_should_they_concern_me/#comment-234574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nc-nd/4.0/" TargetMode="Externa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skleo.com/how-do-i-view-cookies-in-ie-11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nc-nd/4.0/" TargetMode="Externa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ralegalalliance.com/skills-of-a-successful-paralegal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nd/3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ralegalalliance.com/skills-of-a-successful-paralegal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nd/3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D9F5E1-063B-4AB4-B34E-70271C780941}" type="slidenum">
              <a:rPr lang="en-US"/>
              <a:pPr/>
              <a:t>2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765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3CEFB8-F942-422B-9986-1552E32C360E}" type="slidenum">
              <a:rPr lang="en-GB"/>
              <a:pPr/>
              <a:t>12</a:t>
            </a:fld>
            <a:endParaRPr lang="en-GB" dirty="0"/>
          </a:p>
        </p:txBody>
      </p:sp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45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BBF029-9FFE-4EB7-AF5F-671547A1EAA5}" type="slidenum">
              <a:rPr lang="en-GB"/>
              <a:pPr/>
              <a:t>13</a:t>
            </a:fld>
            <a:endParaRPr lang="en-GB" dirty="0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66750"/>
            <a:ext cx="4645025" cy="3484563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388" y="4373155"/>
            <a:ext cx="5049225" cy="4079271"/>
          </a:xfrm>
        </p:spPr>
        <p:txBody>
          <a:bodyPr/>
          <a:lstStyle/>
          <a:p>
            <a:pPr>
              <a:buFontTx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9574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9291AC-6FDE-4D41-B243-72CD7BD1F0BC}" type="slidenum">
              <a:rPr lang="en-GB"/>
              <a:pPr/>
              <a:t>14</a:t>
            </a:fld>
            <a:endParaRPr lang="en-GB" dirty="0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66750"/>
            <a:ext cx="4645025" cy="3484563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388" y="4373155"/>
            <a:ext cx="5049225" cy="4079271"/>
          </a:xfrm>
        </p:spPr>
        <p:txBody>
          <a:bodyPr/>
          <a:lstStyle/>
          <a:p>
            <a:pPr algn="just">
              <a:spcAft>
                <a:spcPts val="488"/>
              </a:spcAft>
              <a:buFont typeface="Wingdings" pitchFamily="2" charset="2"/>
              <a:buChar char="n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0956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6EDD09-D056-41D0-9A2F-57328A75EFDE}" type="slidenum">
              <a:rPr lang="en-GB"/>
              <a:pPr/>
              <a:t>15</a:t>
            </a:fld>
            <a:endParaRPr lang="en-GB" dirty="0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66750"/>
            <a:ext cx="4645025" cy="3484563"/>
          </a:xfrm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388" y="4373155"/>
            <a:ext cx="5049225" cy="4079271"/>
          </a:xfrm>
        </p:spPr>
        <p:txBody>
          <a:bodyPr/>
          <a:lstStyle/>
          <a:p>
            <a:pPr algn="just">
              <a:spcAft>
                <a:spcPts val="488"/>
              </a:spcAft>
              <a:buFont typeface="Wingdings" pitchFamily="2" charset="2"/>
              <a:buChar char="n"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903557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FE1A30-BEAA-48E7-B5A3-1E48A5852E40}" type="slidenum">
              <a:rPr lang="en-GB"/>
              <a:pPr/>
              <a:t>16</a:t>
            </a:fld>
            <a:endParaRPr lang="en-GB"/>
          </a:p>
        </p:txBody>
      </p:sp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9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070E87-F04C-4CCF-A520-D7FC659E79B4}" type="slidenum">
              <a:rPr lang="en-GB"/>
              <a:pPr/>
              <a:t>17</a:t>
            </a:fld>
            <a:endParaRPr lang="en-GB"/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183" y="4338064"/>
            <a:ext cx="5029635" cy="4513515"/>
          </a:xfrm>
          <a:ln/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2662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33933955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025B8C-1B5E-4789-B1E0-B59AE24040CC}" type="slidenum">
              <a:rPr lang="en-GB"/>
              <a:pPr/>
              <a:t>18</a:t>
            </a:fld>
            <a:endParaRPr lang="en-GB"/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Reference:</a:t>
            </a:r>
            <a:r>
              <a:rPr lang="en-US" baseline="0" dirty="0"/>
              <a:t> </a:t>
            </a:r>
            <a:r>
              <a:rPr lang="en-GB" dirty="0">
                <a:hlinkClick r:id="rId3"/>
              </a:rPr>
              <a:t>http://newtecharticles.com/from-where-internet-comes-how-internet-works/</a:t>
            </a:r>
            <a:r>
              <a:rPr lang="en-GB" dirty="0"/>
              <a:t> Last Accessed</a:t>
            </a:r>
            <a:r>
              <a:rPr lang="en-GB" baseline="0" dirty="0"/>
              <a:t> 11/06/2013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5442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3D0A12-47C7-461E-A53C-3A7E18A938BE}" type="slidenum">
              <a:rPr lang="en-GB"/>
              <a:pPr/>
              <a:t>19</a:t>
            </a:fld>
            <a:endParaRPr lang="en-GB"/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463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59767D-ECB2-45A4-B5A0-9C458732C11C}" type="slidenum">
              <a:rPr lang="en-GB"/>
              <a:pPr/>
              <a:t>20</a:t>
            </a:fld>
            <a:endParaRPr lang="en-GB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1869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59767D-ECB2-45A4-B5A0-9C458732C11C}" type="slidenum">
              <a:rPr lang="en-GB"/>
              <a:pPr/>
              <a:t>21</a:t>
            </a:fld>
            <a:endParaRPr lang="en-GB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00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3CEFB8-F942-422B-9986-1552E32C360E}" type="slidenum">
              <a:rPr lang="en-GB"/>
              <a:pPr/>
              <a:t>3</a:t>
            </a:fld>
            <a:endParaRPr lang="en-GB" dirty="0"/>
          </a:p>
        </p:txBody>
      </p:sp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8696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F0C9B8-915D-42A7-A634-CAC8F637DAA7}" type="slidenum">
              <a:rPr lang="en-GB"/>
              <a:pPr/>
              <a:t>23</a:t>
            </a:fld>
            <a:endParaRPr lang="en-GB"/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707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6CFFA4-7F3C-4137-ACF0-6E560C0DE199}" type="slidenum">
              <a:rPr lang="en-GB"/>
              <a:pPr/>
              <a:t>24</a:t>
            </a:fld>
            <a:endParaRPr lang="en-GB"/>
          </a:p>
        </p:txBody>
      </p:sp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281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C5BE60-6FB8-401F-9CB0-611B3AF932D8}" type="slidenum">
              <a:rPr lang="en-GB"/>
              <a:pPr/>
              <a:t>25</a:t>
            </a:fld>
            <a:endParaRPr lang="en-GB"/>
          </a:p>
        </p:txBody>
      </p:sp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848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BE24EF-38F1-4072-96F7-8A61F2D65506}" type="slidenum">
              <a:rPr lang="en-GB"/>
              <a:pPr/>
              <a:t>26</a:t>
            </a:fld>
            <a:endParaRPr lang="en-GB"/>
          </a:p>
        </p:txBody>
      </p:sp>
      <p:sp>
        <p:nvSpPr>
          <p:cNvPr id="15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78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277051-E213-4976-9653-FB18ED941358}" type="slidenum">
              <a:rPr lang="en-US"/>
              <a:pPr/>
              <a:t>27</a:t>
            </a:fld>
            <a:endParaRPr lang="en-US"/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3812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585A18-117B-47D6-9105-A0C967BCC6C8}" type="slidenum">
              <a:rPr lang="en-US"/>
              <a:pPr/>
              <a:t>28</a:t>
            </a:fld>
            <a:endParaRPr lang="en-US"/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89487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BE24EF-38F1-4072-96F7-8A61F2D65506}" type="slidenum">
              <a:rPr lang="en-GB"/>
              <a:pPr/>
              <a:t>29</a:t>
            </a:fld>
            <a:endParaRPr lang="en-GB"/>
          </a:p>
        </p:txBody>
      </p:sp>
      <p:sp>
        <p:nvSpPr>
          <p:cNvPr id="15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4825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3E823B-390A-49F1-BDA6-112456D6731D}" type="slidenum">
              <a:rPr lang="en-GB"/>
              <a:pPr/>
              <a:t>30</a:t>
            </a:fld>
            <a:endParaRPr lang="en-GB"/>
          </a:p>
        </p:txBody>
      </p:sp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962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472A2F-8867-40A8-9E25-15CB8ABDBC4C}" type="slidenum">
              <a:rPr lang="en-GB"/>
              <a:pPr/>
              <a:t>31</a:t>
            </a:fld>
            <a:endParaRPr lang="en-GB"/>
          </a:p>
        </p:txBody>
      </p:sp>
      <p:sp>
        <p:nvSpPr>
          <p:cNvPr id="15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5677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B21C97-CDA8-463A-8A1D-56091D179677}" type="slidenum">
              <a:rPr lang="en-GB"/>
              <a:pPr/>
              <a:t>32</a:t>
            </a:fld>
            <a:endParaRPr lang="en-GB"/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 w="12700" cap="flat">
            <a:solidFill>
              <a:schemeClr val="tx1"/>
            </a:solidFill>
          </a:ln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183" y="4338064"/>
            <a:ext cx="5029635" cy="4513515"/>
          </a:xfrm>
          <a:ln/>
        </p:spPr>
        <p:txBody>
          <a:bodyPr lIns="90488" tIns="44450" rIns="90488" bIns="4445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95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ADEA13-94D5-471A-ABDA-2AA97C9DFE43}" type="slidenum">
              <a:rPr lang="en-US"/>
              <a:pPr/>
              <a:t>4</a:t>
            </a:fld>
            <a:endParaRPr lang="en-US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hlinkClick r:id="rId3" tooltip="http://www.wildapricot.com/membership-articles/website-builders-for-membership-organizations"/>
              </a:rPr>
              <a:t>This Photo</a:t>
            </a:r>
            <a:r>
              <a:rPr lang="en-GB" sz="1200" dirty="0"/>
              <a:t> by Unknown Author is licensed under </a:t>
            </a:r>
            <a:r>
              <a:rPr lang="en-GB" sz="1200" dirty="0">
                <a:hlinkClick r:id="rId4" tooltip="https://creativecommons.org/licenses/by-nc-nd/3.0/"/>
              </a:rPr>
              <a:t>CC BY-NC-ND</a:t>
            </a:r>
            <a:endParaRPr lang="en-GB" sz="1200" dirty="0"/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942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9B70AD-C35D-4498-885D-64A6704B7572}" type="slidenum">
              <a:rPr lang="en-US"/>
              <a:pPr/>
              <a:t>34</a:t>
            </a:fld>
            <a:endParaRPr lang="en-US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77040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0A93B6-307E-4049-B482-6F1930E85524}" type="slidenum">
              <a:rPr lang="en-US"/>
              <a:pPr/>
              <a:t>35</a:t>
            </a:fld>
            <a:endParaRPr lang="en-US"/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07399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933AA0-1779-4DDF-B461-6B1437A7CF77}" type="slidenum">
              <a:rPr lang="en-US"/>
              <a:pPr/>
              <a:t>36</a:t>
            </a:fld>
            <a:endParaRPr lang="en-US"/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04250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FD0867-26F2-4856-B6F1-EF513A59BF3C}" type="slidenum">
              <a:rPr lang="en-US"/>
              <a:pPr/>
              <a:t>37</a:t>
            </a:fld>
            <a:endParaRPr lang="en-US"/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32454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DFDD93-ED58-4B40-8B9D-FB4A91E0EC80}" type="slidenum">
              <a:rPr lang="en-US"/>
              <a:pPr/>
              <a:t>38</a:t>
            </a:fld>
            <a:endParaRPr lang="en-US"/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69009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EE1324-B03C-4D87-A8CA-5E75ACC7B9A8}" type="slidenum">
              <a:rPr lang="en-US"/>
              <a:pPr/>
              <a:t>39</a:t>
            </a:fld>
            <a:endParaRPr lang="en-US"/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605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BBE0CA-048F-4C69-81C3-30CF28481F87}" type="slidenum">
              <a:rPr lang="en-US"/>
              <a:pPr/>
              <a:t>40</a:t>
            </a:fld>
            <a:endParaRPr lang="en-US"/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08858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E357DC-3625-4A68-9FB7-50AB843F9AA9}" type="slidenum">
              <a:rPr lang="en-US"/>
              <a:pPr/>
              <a:t>42</a:t>
            </a:fld>
            <a:endParaRPr lang="en-US"/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20804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4CDD7A-2B9D-416D-A851-15E7736D08FE}" type="slidenum">
              <a:rPr lang="en-US"/>
              <a:pPr/>
              <a:t>43</a:t>
            </a:fld>
            <a:endParaRPr lang="en-US"/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56704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D743F2-26FE-4A73-A8B8-C01512A0F907}" type="slidenum">
              <a:rPr lang="en-US"/>
              <a:pPr/>
              <a:t>44</a:t>
            </a:fld>
            <a:endParaRPr lang="en-US"/>
          </a:p>
        </p:txBody>
      </p:sp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2692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EB4DDE-3AD7-4CD0-8042-B82EC937CB96}" type="slidenum">
              <a:rPr lang="en-US"/>
              <a:pPr/>
              <a:t>5</a:t>
            </a:fld>
            <a:endParaRPr lang="en-US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hlinkClick r:id="rId3" tooltip="http://luminous-cactus.blogspot.com/2011/06/good-news-everyone.html"/>
              </a:rPr>
              <a:t>This Photo</a:t>
            </a:r>
            <a:r>
              <a:rPr lang="en-GB" sz="1200" dirty="0"/>
              <a:t> by Unknown Author is licensed under </a:t>
            </a:r>
            <a:r>
              <a:rPr lang="en-GB" sz="1200" dirty="0">
                <a:hlinkClick r:id="rId4" tooltip="https://creativecommons.org/licenses/by-nc-nd/3.0/"/>
              </a:rPr>
              <a:t>CC BY-NC-ND</a:t>
            </a:r>
            <a:endParaRPr lang="en-GB" sz="1200" dirty="0"/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465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B994B-D768-4432-BC13-E0B2F6867BA1}" type="slidenum">
              <a:rPr lang="en-US"/>
              <a:pPr/>
              <a:t>45</a:t>
            </a:fld>
            <a:endParaRPr lang="en-US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43109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45B9C9-4581-4043-9155-F4725BC27704}" type="slidenum">
              <a:rPr lang="en-US"/>
              <a:pPr/>
              <a:t>46</a:t>
            </a:fld>
            <a:endParaRPr lang="en-US"/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hlinkClick r:id="rId3" tooltip="https://askleo.com/what_are_tracking_cookies_and_should_they_concern_me/#comment-234574"/>
              </a:rPr>
              <a:t>This Photo</a:t>
            </a:r>
            <a:r>
              <a:rPr lang="en-GB" sz="1200" dirty="0"/>
              <a:t> by Unknown Author is licensed under </a:t>
            </a:r>
            <a:r>
              <a:rPr lang="en-GB" sz="1200" dirty="0">
                <a:hlinkClick r:id="rId4" tooltip="https://creativecommons.org/licenses/by-nc-nd/4.0/"/>
              </a:rPr>
              <a:t>CC BY-NC-ND</a:t>
            </a:r>
            <a:endParaRPr lang="en-GB" sz="12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35039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C1E89C-91B0-4EF3-8853-8A6050591377}" type="slidenum">
              <a:rPr lang="en-US"/>
              <a:pPr/>
              <a:t>47</a:t>
            </a:fld>
            <a:endParaRPr lang="en-US"/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hlinkClick r:id="rId3" tooltip="https://askleo.com/how-do-i-view-cookies-in-ie-11/"/>
              </a:rPr>
              <a:t>This Photo</a:t>
            </a:r>
            <a:r>
              <a:rPr lang="en-GB" sz="1200" dirty="0"/>
              <a:t> by Unknown Author is licensed under </a:t>
            </a:r>
            <a:r>
              <a:rPr lang="en-GB" sz="1200" dirty="0">
                <a:hlinkClick r:id="rId4" tooltip="https://creativecommons.org/licenses/by-nc-nd/4.0/"/>
              </a:rPr>
              <a:t>CC BY-NC-ND</a:t>
            </a:r>
            <a:endParaRPr lang="en-GB" sz="12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63629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21B6E7-B17E-432B-AF50-8D8798A2B680}" type="slidenum">
              <a:rPr lang="en-US"/>
              <a:pPr/>
              <a:t>48</a:t>
            </a:fld>
            <a:endParaRPr lang="en-US"/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81134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156E5B-E22B-4390-A95F-3EF1F5878AFE}" type="slidenum">
              <a:rPr lang="en-US"/>
              <a:pPr/>
              <a:t>49</a:t>
            </a:fld>
            <a:endParaRPr lang="en-US"/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33546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75C854-6EF1-4BBA-BEB5-BAA37A9E223C}" type="slidenum">
              <a:rPr lang="en-US"/>
              <a:pPr/>
              <a:t>50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4920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898CFB-EF79-4664-93FA-556FB7A0FFE8}" type="slidenum">
              <a:rPr lang="en-US"/>
              <a:pPr/>
              <a:t>51</a:t>
            </a:fld>
            <a:endParaRPr lang="en-US"/>
          </a:p>
        </p:txBody>
      </p:sp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9118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C9DCF9-74DD-4063-93FD-C1A69D8A7676}" type="slidenum">
              <a:rPr lang="en-US"/>
              <a:pPr/>
              <a:t>52</a:t>
            </a:fld>
            <a:endParaRPr lang="en-US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7088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FC6809-1F6B-446E-B494-1BF3779D3B6B}" type="slidenum">
              <a:rPr lang="en-US"/>
              <a:pPr/>
              <a:t>53</a:t>
            </a:fld>
            <a:endParaRPr lang="en-US"/>
          </a:p>
        </p:txBody>
      </p:sp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34711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AACD94-DB3E-4338-8284-981DA24612C0}" type="slidenum">
              <a:rPr lang="en-US"/>
              <a:pPr/>
              <a:t>54</a:t>
            </a:fld>
            <a:endParaRPr lang="en-US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464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DF07AB7-4A03-4616-9517-09F3E533F748}" type="slidenum">
              <a:rPr lang="en-US"/>
              <a:pPr/>
              <a:t>6</a:t>
            </a:fld>
            <a:endParaRPr lang="en-US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104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A68F73-85FC-4C64-A939-AEFCA4F94E9F}" type="slidenum">
              <a:rPr lang="en-US"/>
              <a:pPr/>
              <a:t>56</a:t>
            </a:fld>
            <a:endParaRPr lang="en-US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1492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592C093-AAEC-4AA7-B261-1B148369B26D}" type="slidenum">
              <a:rPr lang="en-US"/>
              <a:pPr/>
              <a:t>59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883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C02DD3F-41D8-422C-B37D-A60D4F981ED9}" type="slidenum">
              <a:rPr lang="en-US"/>
              <a:pPr/>
              <a:t>7</a:t>
            </a:fld>
            <a:endParaRPr 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3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C02DD3F-41D8-422C-B37D-A60D4F981ED9}" type="slidenum">
              <a:rPr lang="en-US"/>
              <a:pPr/>
              <a:t>8</a:t>
            </a:fld>
            <a:endParaRPr 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924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8262D8-C31D-40AE-8E1A-ABCFA459CE50}" type="slidenum">
              <a:rPr lang="en-US"/>
              <a:pPr/>
              <a:t>9</a:t>
            </a:fld>
            <a:endParaRPr lang="en-US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hlinkClick r:id="rId3" tooltip="http://www.paralegalalliance.com/skills-of-a-successful-paralegal/"/>
              </a:rPr>
              <a:t>This Photo</a:t>
            </a:r>
            <a:r>
              <a:rPr lang="en-GB" sz="1200" dirty="0"/>
              <a:t> by Unknown Author is licensed under </a:t>
            </a:r>
            <a:r>
              <a:rPr lang="en-GB" sz="1200" dirty="0">
                <a:hlinkClick r:id="rId4" tooltip="https://creativecommons.org/licenses/by-nd/3.0/"/>
              </a:rPr>
              <a:t>CC BY-ND</a:t>
            </a:r>
            <a:endParaRPr lang="en-GB" sz="1200" dirty="0"/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801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5A2578-5500-4106-A525-2C287BC5D83E}" type="slidenum">
              <a:rPr lang="en-US"/>
              <a:pPr/>
              <a:t>10</a:t>
            </a:fld>
            <a:endParaRPr lang="en-US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hlinkClick r:id="rId3" tooltip="http://www.paralegalalliance.com/skills-of-a-successful-paralegal/"/>
              </a:rPr>
              <a:t>This Photo</a:t>
            </a:r>
            <a:r>
              <a:rPr lang="en-GB" sz="1200" dirty="0"/>
              <a:t> by Unknown Author is licensed under </a:t>
            </a:r>
            <a:r>
              <a:rPr lang="en-GB" sz="1200" dirty="0">
                <a:hlinkClick r:id="rId4" tooltip="https://creativecommons.org/licenses/by-nd/3.0/"/>
              </a:rPr>
              <a:t>CC BY-ND</a:t>
            </a:r>
            <a:endParaRPr lang="en-GB" sz="1200" dirty="0"/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770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4348" y="1000108"/>
            <a:ext cx="7715304" cy="1285884"/>
          </a:xfrm>
        </p:spPr>
        <p:txBody>
          <a:bodyPr/>
          <a:lstStyle>
            <a:lvl1pPr algn="l">
              <a:defRPr baseline="0">
                <a:solidFill>
                  <a:srgbClr val="00CCCC"/>
                </a:solidFill>
              </a:defRPr>
            </a:lvl1pPr>
          </a:lstStyle>
          <a:p>
            <a:r>
              <a:rPr lang="en-US" dirty="0"/>
              <a:t>School of Architecture, Computing and Engineering.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235743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7F499-35EC-47F5-ADA8-AEB26AC70B62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04800"/>
            <a:ext cx="7772400" cy="1206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19200" y="1600200"/>
            <a:ext cx="38100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181600" y="1600200"/>
            <a:ext cx="3810000" cy="44958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4300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81400" y="64008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8E8CAEC1-FF50-43FD-BF3C-ED530B949B84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GB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GB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67C4ABEA-728C-4B8D-87EF-CC3018C0CDC8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7391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981200"/>
            <a:ext cx="3619500" cy="41148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00500" y="1981200"/>
            <a:ext cx="36195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28600" y="6248400"/>
            <a:ext cx="18288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14600" y="6248400"/>
            <a:ext cx="30480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096000" y="6248400"/>
            <a:ext cx="1524000" cy="457200"/>
          </a:xfrm>
        </p:spPr>
        <p:txBody>
          <a:bodyPr/>
          <a:lstStyle>
            <a:lvl1pPr>
              <a:defRPr/>
            </a:lvl1pPr>
          </a:lstStyle>
          <a:p>
            <a:fld id="{BF18370C-04A4-4510-B0E3-621BE6891E8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  <a:ln>
            <a:solidFill>
              <a:schemeClr val="bg2"/>
            </a:solidFill>
          </a:ln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500174"/>
            <a:ext cx="8229600" cy="4525963"/>
          </a:xfrm>
        </p:spPr>
        <p:txBody>
          <a:bodyPr/>
          <a:lstStyle>
            <a:lvl1pPr>
              <a:defRPr>
                <a:solidFill>
                  <a:srgbClr val="485E2A"/>
                </a:solidFill>
              </a:defRPr>
            </a:lvl1pPr>
            <a:lvl2pPr>
              <a:defRPr>
                <a:solidFill>
                  <a:srgbClr val="485E2A"/>
                </a:solidFill>
              </a:defRPr>
            </a:lvl2pPr>
            <a:lvl3pPr>
              <a:defRPr>
                <a:solidFill>
                  <a:srgbClr val="485E2A"/>
                </a:solidFill>
              </a:defRPr>
            </a:lvl3pPr>
            <a:lvl4pPr>
              <a:defRPr>
                <a:solidFill>
                  <a:srgbClr val="485E2A"/>
                </a:solidFill>
              </a:defRPr>
            </a:lvl4pPr>
            <a:lvl5pPr>
              <a:defRPr>
                <a:solidFill>
                  <a:srgbClr val="485E2A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3E60A6-BBC3-4F8A-9947-AC134C13E015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7F499-35EC-47F5-ADA8-AEB26AC70B62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B49D068-28AC-4884-8E0B-257B7E49E75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75380"/>
            <a:ext cx="9144000" cy="118742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6" r:id="rId9"/>
    <p:sldLayoutId id="2147483730" r:id="rId10"/>
    <p:sldLayoutId id="2147483731" r:id="rId11"/>
    <p:sldLayoutId id="2147483734" r:id="rId12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rgbClr val="00CCCC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5" Type="http://schemas.openxmlformats.org/officeDocument/2006/relationships/hyperlink" Target="http://www.paralegalalliance.com/skills-of-a-successful-paralegal/" TargetMode="External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://uft-digital.wikidot.com/isp-internet-service-provider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di.me.uk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ipcis.com/database/search.asp?query=userquery" TargetMode="External"/><Relationship Id="rId4" Type="http://schemas.openxmlformats.org/officeDocument/2006/relationships/hyperlink" Target="https://ibank.barclays.co.uk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5.png"/><Relationship Id="rId4" Type="http://schemas.openxmlformats.org/officeDocument/2006/relationships/oleObject" Target="../embeddings/oleObject1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2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1.png"/><Relationship Id="rId5" Type="http://schemas.openxmlformats.org/officeDocument/2006/relationships/oleObject" Target="../embeddings/oleObject3.bin"/><Relationship Id="rId4" Type="http://schemas.openxmlformats.org/officeDocument/2006/relationships/audio" Target="../media/audio1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5" Type="http://schemas.openxmlformats.org/officeDocument/2006/relationships/hyperlink" Target="http://www.wildapricot.com/membership-articles/website-builders-for-membership-organizations" TargetMode="External"/><Relationship Id="rId4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pcis.com/Database/St_Log.asp?Login=guest&amp;Password=IPCIS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skleo.com/what_are_tracking_cookies_and_should_they_concern_me/#comment-234574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skleo.com/how-do-i-view-cookies-in-ie-11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30.png"/><Relationship Id="rId4" Type="http://schemas.openxmlformats.org/officeDocument/2006/relationships/oleObject" Target="../embeddings/oleObject4.bin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.xml"/><Relationship Id="rId5" Type="http://schemas.openxmlformats.org/officeDocument/2006/relationships/hyperlink" Target="http://luminous-cactus.blogspot.com/2011/06/good-news-everyone.html" TargetMode="External"/><Relationship Id="rId4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2.png"/><Relationship Id="rId4" Type="http://schemas.openxmlformats.org/officeDocument/2006/relationships/oleObject" Target="../embeddings/oleObject6.bin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3.png"/><Relationship Id="rId4" Type="http://schemas.openxmlformats.org/officeDocument/2006/relationships/oleObject" Target="../embeddings/oleObject7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6" Type="http://schemas.openxmlformats.org/officeDocument/2006/relationships/hyperlink" Target="http://www.paralegalalliance.com/skills-of-a-successful-paralegal/" TargetMode="External"/><Relationship Id="rId5" Type="http://schemas.openxmlformats.org/officeDocument/2006/relationships/image" Target="../media/image5.jpg"/><Relationship Id="rId4" Type="http://schemas.openxmlformats.org/officeDocument/2006/relationships/hyperlink" Target="mailto:fadi@uel.ac.u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2">
            <a:extLst>
              <a:ext uri="{FF2B5EF4-FFF2-40B4-BE49-F238E27FC236}">
                <a16:creationId xmlns:a16="http://schemas.microsoft.com/office/drawing/2014/main" id="{89C7C538-9A5B-6C48-AA95-421C3EA87AA2}"/>
              </a:ext>
            </a:extLst>
          </p:cNvPr>
          <p:cNvSpPr/>
          <p:nvPr/>
        </p:nvSpPr>
        <p:spPr>
          <a:xfrm>
            <a:off x="476251" y="2181303"/>
            <a:ext cx="257337" cy="4676073"/>
          </a:xfrm>
          <a:custGeom>
            <a:avLst/>
            <a:gdLst/>
            <a:ahLst/>
            <a:cxnLst/>
            <a:rect l="l" t="t" r="r" b="b"/>
            <a:pathLst>
              <a:path w="565785" h="10455910">
                <a:moveTo>
                  <a:pt x="0" y="10455692"/>
                </a:moveTo>
                <a:lnTo>
                  <a:pt x="565427" y="10455692"/>
                </a:lnTo>
                <a:lnTo>
                  <a:pt x="565427" y="0"/>
                </a:lnTo>
                <a:lnTo>
                  <a:pt x="0" y="0"/>
                </a:lnTo>
                <a:lnTo>
                  <a:pt x="0" y="10455692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pPr marL="0" marR="0" lvl="0" indent="0" algn="l" defTabSz="4157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18" b="0" i="0" u="none" strike="noStrike" kern="1200" cap="none" spc="0" normalizeH="0" baseline="0" noProof="0" dirty="0">
              <a:ln>
                <a:noFill/>
              </a:ln>
              <a:solidFill>
                <a:srgbClr val="27262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3">
            <a:extLst>
              <a:ext uri="{FF2B5EF4-FFF2-40B4-BE49-F238E27FC236}">
                <a16:creationId xmlns:a16="http://schemas.microsoft.com/office/drawing/2014/main" id="{0F171885-E775-164F-8786-3F66DB33BD15}"/>
              </a:ext>
            </a:extLst>
          </p:cNvPr>
          <p:cNvSpPr txBox="1"/>
          <p:nvPr/>
        </p:nvSpPr>
        <p:spPr>
          <a:xfrm>
            <a:off x="1143000" y="2181303"/>
            <a:ext cx="7328368" cy="22159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marR="2310" lvl="0" indent="0" algn="l" defTabSz="415778" rtl="0" eaLnBrk="1" fontAlgn="auto" latinLnBrk="0" hangingPunct="1">
              <a:lnSpc>
                <a:spcPct val="70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57" b="1" i="0" u="none" strike="noStrike" kern="1200" cap="none" spc="-48" normalizeH="0" baseline="0" noProof="0" dirty="0">
                <a:ln>
                  <a:noFill/>
                </a:ln>
                <a:solidFill>
                  <a:srgbClr val="00CCCC"/>
                </a:solidFill>
                <a:effectLst/>
                <a:uLnTx/>
                <a:uFillTx/>
                <a:latin typeface="Founders Grotesk Cond Bold"/>
                <a:ea typeface="+mn-ea"/>
                <a:cs typeface="Founders Grotesk Cond Bold"/>
              </a:rPr>
              <a:t>Welcome to CN4003</a:t>
            </a:r>
          </a:p>
          <a:p>
            <a:pPr marL="5776" marR="2310" lvl="0" indent="0" algn="l" defTabSz="415778" rtl="0" eaLnBrk="1" fontAlgn="auto" latinLnBrk="0" hangingPunct="1">
              <a:lnSpc>
                <a:spcPct val="70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457" b="1" spc="-48" dirty="0">
                <a:solidFill>
                  <a:srgbClr val="00CCCC"/>
                </a:solidFill>
                <a:latin typeface="Founders Grotesk Cond Bold"/>
                <a:cs typeface="Founders Grotesk Light"/>
              </a:rPr>
              <a:t>Web Technologies</a:t>
            </a:r>
            <a:endParaRPr kumimoji="0" lang="en-GB" sz="4457" b="1" i="0" u="none" strike="noStrike" kern="1200" cap="none" spc="-48" normalizeH="0" baseline="0" noProof="0" dirty="0">
              <a:ln>
                <a:noFill/>
              </a:ln>
              <a:solidFill>
                <a:srgbClr val="00CCCC"/>
              </a:solidFill>
              <a:effectLst/>
              <a:uLnTx/>
              <a:uFillTx/>
              <a:latin typeface="Founders Grotesk Cond Bold"/>
              <a:cs typeface="Founders Grotesk Light"/>
            </a:endParaRPr>
          </a:p>
          <a:p>
            <a:pPr marL="5776" marR="2310" lvl="0" indent="0" algn="l" defTabSz="415778" rtl="0" eaLnBrk="1" fontAlgn="auto" latinLnBrk="0" hangingPunct="1">
              <a:lnSpc>
                <a:spcPct val="70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-2" normalizeH="0" baseline="0" noProof="0" dirty="0">
                <a:ln>
                  <a:noFill/>
                </a:ln>
                <a:solidFill>
                  <a:srgbClr val="272625"/>
                </a:solidFill>
                <a:effectLst/>
                <a:uLnTx/>
                <a:uFillTx/>
                <a:latin typeface="Founders Grotesk Cond Bold"/>
                <a:ea typeface="+mn-ea"/>
                <a:cs typeface="Founders Grotesk Light"/>
              </a:rPr>
              <a:t>Dr Fadi Safieddine</a:t>
            </a:r>
          </a:p>
          <a:p>
            <a:pPr marL="5776" marR="2310" lvl="0" indent="0" algn="l" defTabSz="415778" rtl="0" eaLnBrk="1" fontAlgn="auto" latinLnBrk="0" hangingPunct="1">
              <a:lnSpc>
                <a:spcPct val="70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800" spc="-2" dirty="0">
              <a:solidFill>
                <a:srgbClr val="272625"/>
              </a:solidFill>
              <a:latin typeface="Founders Grotesk Cond Bold"/>
              <a:cs typeface="Founders Grotesk Light"/>
            </a:endParaRPr>
          </a:p>
          <a:p>
            <a:pPr marL="5776" marR="2310" lvl="0" indent="0" algn="l" defTabSz="415778" rtl="0" eaLnBrk="1" fontAlgn="auto" latinLnBrk="0" hangingPunct="1">
              <a:lnSpc>
                <a:spcPct val="70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-2" normalizeH="0" baseline="0" noProof="0" dirty="0">
                <a:ln>
                  <a:noFill/>
                </a:ln>
                <a:solidFill>
                  <a:srgbClr val="272625"/>
                </a:solidFill>
                <a:effectLst/>
                <a:uLnTx/>
                <a:uFillTx/>
                <a:latin typeface="Founders Grotesk Cond Bold"/>
                <a:ea typeface="+mn-ea"/>
                <a:cs typeface="Founders Grotesk Light"/>
              </a:rPr>
              <a:t>Week 1: Introduction to Module and Web Technologies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srgbClr val="272625"/>
              </a:solidFill>
              <a:effectLst/>
              <a:uLnTx/>
              <a:uFillTx/>
              <a:latin typeface="Founders Grotesk Cond Bold"/>
              <a:ea typeface="+mn-ea"/>
              <a:cs typeface="Founders Grotesk Light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2786E4B-CA9D-4BE2-9677-32F74E08A1D1}"/>
              </a:ext>
            </a:extLst>
          </p:cNvPr>
          <p:cNvSpPr txBox="1">
            <a:spLocks/>
          </p:cNvSpPr>
          <p:nvPr/>
        </p:nvSpPr>
        <p:spPr>
          <a:xfrm>
            <a:off x="-1143000" y="6492875"/>
            <a:ext cx="2133600" cy="365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84343C84-7574-4DDA-BCFB-8D316A6A86D0}" type="slidenum">
              <a:rPr lang="en-US" sz="2000" b="1" smtClean="0">
                <a:solidFill>
                  <a:srgbClr val="33471C"/>
                </a:solidFill>
                <a:latin typeface="Arial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1</a:t>
            </a:fld>
            <a:endParaRPr lang="en-US" sz="2000" b="1" dirty="0">
              <a:solidFill>
                <a:srgbClr val="33471C"/>
              </a:solidFill>
              <a:latin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B29FBC-65CF-4CE7-B247-BEF071038B8E}"/>
              </a:ext>
            </a:extLst>
          </p:cNvPr>
          <p:cNvSpPr txBox="1"/>
          <p:nvPr/>
        </p:nvSpPr>
        <p:spPr>
          <a:xfrm>
            <a:off x="1403648" y="6272991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Dr. Fadi Safieddine Copyright 2021</a:t>
            </a:r>
          </a:p>
        </p:txBody>
      </p:sp>
    </p:spTree>
    <p:extLst>
      <p:ext uri="{BB962C8B-B14F-4D97-AF65-F5344CB8AC3E}">
        <p14:creationId xmlns:p14="http://schemas.microsoft.com/office/powerpoint/2010/main" val="321300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65"/>
    </mc:Choice>
    <mc:Fallback xmlns="">
      <p:transition spd="slow" advTm="676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D57E8D-685B-4D4B-9D86-736B3DD29D0D}" type="slidenum">
              <a:rPr lang="en-GB"/>
              <a:pPr>
                <a:defRPr/>
              </a:pPr>
              <a:t>10</a:t>
            </a:fld>
            <a:endParaRPr lang="en-GB"/>
          </a:p>
        </p:txBody>
      </p:sp>
      <p:sp>
        <p:nvSpPr>
          <p:cNvPr id="33794" name="Rectangle 1026"/>
          <p:cNvSpPr>
            <a:spLocks noGrp="1" noRot="1" noChangeArrowheads="1"/>
          </p:cNvSpPr>
          <p:nvPr>
            <p:ph type="title"/>
          </p:nvPr>
        </p:nvSpPr>
        <p:spPr>
          <a:xfrm>
            <a:off x="321204" y="119189"/>
            <a:ext cx="8807896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Guidelines to succeed in this module!</a:t>
            </a:r>
            <a:endParaRPr lang="en-GB" dirty="0"/>
          </a:p>
        </p:txBody>
      </p:sp>
      <p:sp>
        <p:nvSpPr>
          <p:cNvPr id="33796" name="Rectangle 1028"/>
          <p:cNvSpPr>
            <a:spLocks noGrp="1" noRot="1" noChangeArrowheads="1"/>
          </p:cNvSpPr>
          <p:nvPr>
            <p:ph type="body" sz="half" idx="2"/>
          </p:nvPr>
        </p:nvSpPr>
        <p:spPr>
          <a:xfrm>
            <a:off x="3923928" y="1600200"/>
            <a:ext cx="5067672" cy="49530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1800" dirty="0"/>
              <a:t>Be fair to this module in time investment! Give it at least </a:t>
            </a:r>
            <a:r>
              <a:rPr lang="en-US" sz="1800" b="1" u="sng" dirty="0">
                <a:solidFill>
                  <a:schemeClr val="hlink"/>
                </a:solidFill>
              </a:rPr>
              <a:t>4 hours</a:t>
            </a:r>
            <a:r>
              <a:rPr lang="en-US" sz="1800" dirty="0"/>
              <a:t> reading a week.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1800" dirty="0"/>
              <a:t>Deadlines: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800" dirty="0"/>
              <a:t>The deadlines are shown in the handbook.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800" dirty="0"/>
              <a:t>Work as early as possible.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800" dirty="0"/>
              <a:t>Make use of the formative feedback in the labs.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800" dirty="0"/>
              <a:t>Give enough time to review it (at least 48hours)!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800" dirty="0"/>
              <a:t>Make sure you meet the </a:t>
            </a:r>
            <a:r>
              <a:rPr lang="en-US" sz="1800" b="1" dirty="0"/>
              <a:t>DEADLINE </a:t>
            </a:r>
            <a:r>
              <a:rPr lang="en-US" sz="1800" dirty="0"/>
              <a:t>to get the most of your grade!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GB" sz="1800" dirty="0"/>
              <a:t>Be creative.</a:t>
            </a:r>
          </a:p>
        </p:txBody>
      </p:sp>
      <p:pic>
        <p:nvPicPr>
          <p:cNvPr id="8" name="Online Image Placeholder 4">
            <a:extLst>
              <a:ext uri="{FF2B5EF4-FFF2-40B4-BE49-F238E27FC236}">
                <a16:creationId xmlns:a16="http://schemas.microsoft.com/office/drawing/2014/main" id="{C293C72B-9599-43F0-A0DE-3CD24190DCC2}"/>
              </a:ext>
            </a:extLst>
          </p:cNvPr>
          <p:cNvPicPr>
            <a:picLocks noGrp="1" noChangeAspect="1"/>
          </p:cNvPicPr>
          <p:nvPr>
            <p:ph type="clipArt"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28600" y="2854651"/>
            <a:ext cx="3619500" cy="2367897"/>
          </a:xfr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557"/>
    </mc:Choice>
    <mc:Fallback xmlns="">
      <p:transition spd="slow" advTm="1305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7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7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7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7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7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7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7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7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7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7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7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7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7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37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6" grpId="0" build="p" bldLvl="2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B3927-E925-4676-ADEA-5AB6218BA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End of Part 1: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DDB2CE-12FF-4CDB-B653-D1E9851F4D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5576" y="1981200"/>
            <a:ext cx="7848872" cy="4114800"/>
          </a:xfrm>
        </p:spPr>
        <p:txBody>
          <a:bodyPr/>
          <a:lstStyle/>
          <a:p>
            <a:r>
              <a:rPr lang="en-GB" dirty="0"/>
              <a:t>Activity 1.1. Identify the best practices to getting the highest grade on this module.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CA846-D407-46C5-A6FD-61ADF98BE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D3CA-7F42-4E07-9A70-561789F1E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8370C-04A4-4510-B0E3-621BE6891E8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24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74"/>
    </mc:Choice>
    <mc:Fallback xmlns="">
      <p:transition spd="slow" advTm="2797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/>
          <a:lstStyle/>
          <a:p>
            <a:fld id="{29D2CE15-7D9B-45B4-AB70-8BEFE58503D1}" type="slidenum">
              <a:rPr lang="en-GB" altLang="en-US"/>
              <a:pPr/>
              <a:t>12</a:t>
            </a:fld>
            <a:endParaRPr lang="en-GB" altLang="en-US" dirty="0"/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Lecture Content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2874"/>
            <a:ext cx="8291264" cy="5184477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80000"/>
              </a:lnSpc>
              <a:buNone/>
            </a:pPr>
            <a:r>
              <a:rPr lang="en-GB" sz="2100" b="1" dirty="0"/>
              <a:t>Second part:</a:t>
            </a:r>
          </a:p>
          <a:p>
            <a:pPr lvl="1">
              <a:lnSpc>
                <a:spcPct val="80000"/>
              </a:lnSpc>
            </a:pPr>
            <a:r>
              <a:rPr lang="en-GB" sz="2000" dirty="0"/>
              <a:t>What is the Internet</a:t>
            </a:r>
          </a:p>
          <a:p>
            <a:pPr lvl="1">
              <a:lnSpc>
                <a:spcPct val="80000"/>
              </a:lnSpc>
            </a:pPr>
            <a:r>
              <a:rPr lang="en-GB" sz="2000" dirty="0"/>
              <a:t>How does the internet work</a:t>
            </a:r>
          </a:p>
          <a:p>
            <a:pPr lvl="1">
              <a:lnSpc>
                <a:spcPct val="80000"/>
              </a:lnSpc>
            </a:pPr>
            <a:r>
              <a:rPr lang="en-GB" sz="2000" dirty="0"/>
              <a:t>History of the Internet</a:t>
            </a:r>
          </a:p>
          <a:p>
            <a:pPr lvl="1">
              <a:lnSpc>
                <a:spcPct val="80000"/>
              </a:lnSpc>
            </a:pPr>
            <a:r>
              <a:rPr lang="en-GB" sz="2000" dirty="0"/>
              <a:t>Internet Service Provider (ISP)</a:t>
            </a:r>
          </a:p>
          <a:p>
            <a:pPr lvl="1">
              <a:lnSpc>
                <a:spcPct val="80000"/>
              </a:lnSpc>
            </a:pPr>
            <a:r>
              <a:rPr lang="en-GB" sz="2000" dirty="0"/>
              <a:t>Uniform Resource Locator (URL)</a:t>
            </a:r>
          </a:p>
          <a:p>
            <a:pPr lvl="1">
              <a:lnSpc>
                <a:spcPct val="80000"/>
              </a:lnSpc>
            </a:pPr>
            <a:r>
              <a:rPr lang="en-GB" sz="2000" dirty="0"/>
              <a:t>Domain Names</a:t>
            </a:r>
          </a:p>
          <a:p>
            <a:pPr lvl="1">
              <a:lnSpc>
                <a:spcPct val="80000"/>
              </a:lnSpc>
            </a:pPr>
            <a:r>
              <a:rPr lang="en-GB" sz="2000" dirty="0"/>
              <a:t>IP Addresses</a:t>
            </a:r>
          </a:p>
          <a:p>
            <a:pPr lvl="1">
              <a:lnSpc>
                <a:spcPct val="80000"/>
              </a:lnSpc>
            </a:pPr>
            <a:r>
              <a:rPr lang="en-GB" sz="2000" dirty="0"/>
              <a:t>World Wide Web</a:t>
            </a:r>
          </a:p>
          <a:p>
            <a:pPr lvl="1">
              <a:lnSpc>
                <a:spcPct val="80000"/>
              </a:lnSpc>
            </a:pPr>
            <a:r>
              <a:rPr lang="en-GB" sz="2000" dirty="0"/>
              <a:t>Web Browsers</a:t>
            </a:r>
          </a:p>
          <a:p>
            <a:pPr lvl="1">
              <a:lnSpc>
                <a:spcPct val="80000"/>
              </a:lnSpc>
            </a:pPr>
            <a:r>
              <a:rPr lang="en-GB" sz="2000" dirty="0"/>
              <a:t>Hypertext Transfer Protocol (HTTP)</a:t>
            </a:r>
          </a:p>
          <a:p>
            <a:pPr lvl="1">
              <a:lnSpc>
                <a:spcPct val="90000"/>
              </a:lnSpc>
            </a:pPr>
            <a:r>
              <a:rPr lang="en-GB" sz="2000" dirty="0"/>
              <a:t>File Transfer Protocol (FTP)</a:t>
            </a:r>
            <a:r>
              <a:rPr lang="en-US" sz="2000" dirty="0"/>
              <a:t> 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Anchors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Forms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Session management and cookies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Scripts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Applets &amp; Components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Web animation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Database-driven Web pages.</a:t>
            </a:r>
          </a:p>
          <a:p>
            <a:pPr lvl="1">
              <a:lnSpc>
                <a:spcPct val="80000"/>
              </a:lnSpc>
            </a:pPr>
            <a:endParaRPr lang="en-GB" sz="2000" dirty="0"/>
          </a:p>
        </p:txBody>
      </p:sp>
      <p:pic>
        <p:nvPicPr>
          <p:cNvPr id="5" name="Picture 4" descr="Doc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60232" y="1844824"/>
            <a:ext cx="1623814" cy="18747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DCE913-ACC7-41B7-A90F-8C1B7A48027F}"/>
              </a:ext>
            </a:extLst>
          </p:cNvPr>
          <p:cNvSpPr txBox="1"/>
          <p:nvPr/>
        </p:nvSpPr>
        <p:spPr>
          <a:xfrm>
            <a:off x="7981890" y="13347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CCCC"/>
                </a:solidFill>
              </a:rPr>
              <a:t>Part 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3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33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33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33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331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33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1331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1331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 bldLvl="5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010400" y="6248400"/>
            <a:ext cx="2133600" cy="457200"/>
          </a:xfrm>
        </p:spPr>
        <p:txBody>
          <a:bodyPr/>
          <a:lstStyle/>
          <a:p>
            <a:fld id="{C8F093C5-0D77-4BC7-AA0B-EDF64C2D3A84}" type="slidenum">
              <a:rPr lang="en-GB" altLang="en-US"/>
              <a:pPr/>
              <a:t>13</a:t>
            </a:fld>
            <a:endParaRPr lang="en-GB" altLang="en-US" dirty="0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23528" y="476672"/>
            <a:ext cx="7543800" cy="1295400"/>
          </a:xfrm>
        </p:spPr>
        <p:txBody>
          <a:bodyPr>
            <a:normAutofit/>
          </a:bodyPr>
          <a:lstStyle/>
          <a:p>
            <a:r>
              <a:rPr lang="en-US" b="1" dirty="0"/>
              <a:t>What is the Internet?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95536" y="1989138"/>
            <a:ext cx="5051425" cy="4608512"/>
          </a:xfrm>
        </p:spPr>
        <p:txBody>
          <a:bodyPr/>
          <a:lstStyle/>
          <a:p>
            <a:r>
              <a:rPr lang="en-US" sz="2200" dirty="0"/>
              <a:t>The Internet is a worldwide collection of networks that supports personal and commercial communications exchange.</a:t>
            </a:r>
          </a:p>
          <a:p>
            <a:r>
              <a:rPr lang="en-US" sz="2200" dirty="0"/>
              <a:t>The Internet has redefined how we think about computers, communications, and commerce in many ways.</a:t>
            </a:r>
          </a:p>
          <a:p>
            <a:endParaRPr lang="en-US" sz="2200" dirty="0"/>
          </a:p>
        </p:txBody>
      </p:sp>
      <p:pic>
        <p:nvPicPr>
          <p:cNvPr id="15364" name="Picture 4" descr="internet2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652120" y="1916113"/>
            <a:ext cx="3152775" cy="2000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/>
          <a:lstStyle/>
          <a:p>
            <a:fld id="{22B21EC4-5A75-455D-92B4-7B8C334B4717}" type="slidenum">
              <a:rPr lang="en-GB" altLang="en-US"/>
              <a:pPr/>
              <a:t>14</a:t>
            </a:fld>
            <a:endParaRPr lang="en-GB" altLang="en-US" dirty="0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Brief History: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2875"/>
            <a:ext cx="8229600" cy="4411663"/>
          </a:xfrm>
        </p:spPr>
        <p:txBody>
          <a:bodyPr>
            <a:normAutofit/>
          </a:bodyPr>
          <a:lstStyle/>
          <a:p>
            <a:r>
              <a:rPr lang="en-US" sz="2100" dirty="0"/>
              <a:t>It began in 1969 as an experiment by the U.S Defense to develop a network that could withstand a cold war outages.</a:t>
            </a:r>
          </a:p>
          <a:p>
            <a:r>
              <a:rPr lang="en-US" sz="2100" dirty="0"/>
              <a:t>At the start it was called the </a:t>
            </a:r>
            <a:r>
              <a:rPr lang="en-US" sz="2100" i="1" dirty="0">
                <a:solidFill>
                  <a:schemeClr val="hlink"/>
                </a:solidFill>
              </a:rPr>
              <a:t>ARPANET.</a:t>
            </a:r>
            <a:endParaRPr lang="en-US" sz="2100" dirty="0"/>
          </a:p>
          <a:p>
            <a:r>
              <a:rPr lang="en-US" sz="2100" dirty="0"/>
              <a:t>As it grew hundreds of colleges and universities tapped into ARPANET for research sharing.</a:t>
            </a:r>
          </a:p>
          <a:p>
            <a:r>
              <a:rPr lang="en-US" sz="2100" dirty="0"/>
              <a:t>In the late 1980s, ARPANET was renamed the Internet.</a:t>
            </a:r>
          </a:p>
          <a:p>
            <a:r>
              <a:rPr lang="en-US" sz="2100" dirty="0"/>
              <a:t>The Internet went virtually unnoticed by the general public and business community for over two decades. </a:t>
            </a:r>
          </a:p>
          <a:p>
            <a:r>
              <a:rPr lang="en-US" sz="2100" dirty="0"/>
              <a:t>In 1989, Tim Berners-Lee, working at a laboratory called CERN in Europe, proposed the idea of the World Wide Web, and the Internet was an overnight success.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68276-A13C-47B8-BB02-6CF75D40BADB}" type="slidenum">
              <a:rPr lang="en-GB" altLang="en-US"/>
              <a:pPr/>
              <a:t>15</a:t>
            </a:fld>
            <a:endParaRPr lang="en-GB" altLang="en-US" dirty="0"/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Who Makes up the Internet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660525"/>
            <a:ext cx="4462463" cy="4648200"/>
          </a:xfrm>
        </p:spPr>
        <p:txBody>
          <a:bodyPr/>
          <a:lstStyle/>
          <a:p>
            <a:r>
              <a:rPr lang="en-US" sz="2600" dirty="0"/>
              <a:t>Users</a:t>
            </a:r>
          </a:p>
          <a:p>
            <a:r>
              <a:rPr lang="en-US" sz="2600" dirty="0"/>
              <a:t>Service Providers</a:t>
            </a:r>
          </a:p>
          <a:p>
            <a:r>
              <a:rPr lang="en-US" sz="2600" dirty="0"/>
              <a:t>Content Providers</a:t>
            </a:r>
          </a:p>
          <a:p>
            <a:r>
              <a:rPr lang="en-US" sz="2600" dirty="0"/>
              <a:t>Infrastructure Companies</a:t>
            </a:r>
          </a:p>
          <a:p>
            <a:r>
              <a:rPr lang="en-US" sz="2600" dirty="0"/>
              <a:t>Software &amp; Hardware Companies</a:t>
            </a:r>
          </a:p>
          <a:p>
            <a:r>
              <a:rPr lang="en-US" sz="2600" dirty="0"/>
              <a:t>Governments</a:t>
            </a:r>
          </a:p>
          <a:p>
            <a:r>
              <a:rPr lang="en-US" sz="2600" dirty="0"/>
              <a:t>Internet Society</a:t>
            </a:r>
          </a:p>
          <a:p>
            <a:r>
              <a:rPr lang="en-US" sz="2600" dirty="0"/>
              <a:t>Colleges &amp; Universities</a:t>
            </a:r>
          </a:p>
        </p:txBody>
      </p:sp>
      <p:pic>
        <p:nvPicPr>
          <p:cNvPr id="19460" name="Picture 4" descr="ET-06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263" y="1459830"/>
            <a:ext cx="3857302" cy="4251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/>
          <a:lstStyle/>
          <a:p>
            <a:fld id="{41BAB87B-501A-4492-A1CD-5E5CAE2A0768}" type="slidenum">
              <a:rPr lang="en-GB" altLang="en-US"/>
              <a:pPr/>
              <a:t>16</a:t>
            </a:fld>
            <a:endParaRPr lang="en-GB" altLang="en-US"/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278338" y="221704"/>
            <a:ext cx="8496300" cy="1371600"/>
          </a:xfrm>
        </p:spPr>
        <p:txBody>
          <a:bodyPr/>
          <a:lstStyle/>
          <a:p>
            <a:r>
              <a:rPr lang="en-GB" sz="3600" b="0" dirty="0"/>
              <a:t>What is the Internet used for?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0288" y="2150423"/>
            <a:ext cx="7772400" cy="3803104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GB" sz="2600" dirty="0"/>
              <a:t>Fast World Wide </a:t>
            </a:r>
            <a:r>
              <a:rPr lang="en-GB" sz="2600" u="sng" dirty="0"/>
              <a:t>Communication</a:t>
            </a:r>
            <a:r>
              <a:rPr lang="en-GB" sz="2600" dirty="0"/>
              <a:t> Medium (Email, Skype, Social Networks, Apps, IoT)</a:t>
            </a:r>
          </a:p>
          <a:p>
            <a:pPr>
              <a:lnSpc>
                <a:spcPct val="90000"/>
              </a:lnSpc>
            </a:pPr>
            <a:r>
              <a:rPr lang="en-GB" sz="2600" u="sng" dirty="0"/>
              <a:t>Research</a:t>
            </a:r>
            <a:r>
              <a:rPr lang="en-GB" sz="2600" dirty="0"/>
              <a:t> – the source of vast amounts of information</a:t>
            </a:r>
          </a:p>
          <a:p>
            <a:pPr>
              <a:lnSpc>
                <a:spcPct val="90000"/>
              </a:lnSpc>
            </a:pPr>
            <a:r>
              <a:rPr lang="en-GB" sz="2600" u="sng" dirty="0"/>
              <a:t>Downloading and Uploading </a:t>
            </a:r>
            <a:r>
              <a:rPr lang="en-GB" sz="2600" dirty="0"/>
              <a:t>software</a:t>
            </a:r>
          </a:p>
          <a:p>
            <a:pPr>
              <a:lnSpc>
                <a:spcPct val="90000"/>
              </a:lnSpc>
            </a:pPr>
            <a:r>
              <a:rPr lang="en-GB" sz="2600" u="sng" dirty="0"/>
              <a:t>News</a:t>
            </a:r>
            <a:r>
              <a:rPr lang="en-GB" sz="2600" dirty="0"/>
              <a:t> and information</a:t>
            </a:r>
          </a:p>
          <a:p>
            <a:pPr>
              <a:lnSpc>
                <a:spcPct val="90000"/>
              </a:lnSpc>
            </a:pPr>
            <a:r>
              <a:rPr lang="en-GB" sz="2600" u="sng" dirty="0"/>
              <a:t>E-commerce</a:t>
            </a:r>
            <a:r>
              <a:rPr lang="en-GB" sz="2600" dirty="0"/>
              <a:t> (Selling and Buying over the net)</a:t>
            </a:r>
          </a:p>
          <a:p>
            <a:pPr>
              <a:lnSpc>
                <a:spcPct val="90000"/>
              </a:lnSpc>
            </a:pPr>
            <a:r>
              <a:rPr lang="en-GB" sz="2600" dirty="0"/>
              <a:t>Listening to live and recorded radio ,TV, and films  originating from anywhere in the world.</a:t>
            </a:r>
          </a:p>
          <a:p>
            <a:pPr>
              <a:lnSpc>
                <a:spcPct val="90000"/>
              </a:lnSpc>
            </a:pPr>
            <a:r>
              <a:rPr lang="en-GB" sz="2600" dirty="0"/>
              <a:t>Can you think of anything else?</a:t>
            </a:r>
          </a:p>
        </p:txBody>
      </p:sp>
      <p:pic>
        <p:nvPicPr>
          <p:cNvPr id="203778" name="Picture 2" descr="Image result for internet gif animation">
            <a:extLst>
              <a:ext uri="{FF2B5EF4-FFF2-40B4-BE49-F238E27FC236}">
                <a16:creationId xmlns:a16="http://schemas.microsoft.com/office/drawing/2014/main" id="{1B0929A4-8B4D-4A20-B6E1-56009D4AC01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304800"/>
            <a:ext cx="2467000" cy="13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010400" y="6248400"/>
            <a:ext cx="2133600" cy="457200"/>
          </a:xfrm>
        </p:spPr>
        <p:txBody>
          <a:bodyPr/>
          <a:lstStyle/>
          <a:p>
            <a:fld id="{7BEC2895-CDCC-4458-AEB1-71B672CAF1F2}" type="slidenum">
              <a:rPr lang="en-GB" altLang="en-US"/>
              <a:pPr/>
              <a:t>17</a:t>
            </a:fld>
            <a:endParaRPr lang="en-GB" altLang="en-US"/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28600" y="44450"/>
            <a:ext cx="7543800" cy="1295400"/>
          </a:xfrm>
          <a:noFill/>
          <a:ln/>
        </p:spPr>
        <p:txBody>
          <a:bodyPr lIns="90488" tIns="44450" rIns="90488" bIns="44450" anchor="ctr">
            <a:normAutofit/>
          </a:bodyPr>
          <a:lstStyle/>
          <a:p>
            <a:r>
              <a:rPr lang="en-GB" sz="3200" b="1" dirty="0"/>
              <a:t>How the internet work?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7200" y="1719263"/>
            <a:ext cx="8686800" cy="4878387"/>
          </a:xfrm>
          <a:noFill/>
          <a:ln/>
        </p:spPr>
        <p:txBody>
          <a:bodyPr lIns="90488" tIns="44450" rIns="90488" bIns="44450"/>
          <a:lstStyle/>
          <a:p>
            <a:r>
              <a:rPr lang="en-GB" sz="2600" dirty="0"/>
              <a:t>An International Computer Networks</a:t>
            </a:r>
          </a:p>
          <a:p>
            <a:r>
              <a:rPr lang="en-GB" sz="2600" dirty="0"/>
              <a:t>Very powerful computers:</a:t>
            </a:r>
          </a:p>
          <a:p>
            <a:pPr marL="742950" lvl="1" indent="-285750"/>
            <a:r>
              <a:rPr lang="en-GB" sz="2400" dirty="0"/>
              <a:t>known as </a:t>
            </a:r>
            <a:r>
              <a:rPr lang="en-GB" sz="2400" b="1" dirty="0"/>
              <a:t>hosts</a:t>
            </a:r>
            <a:r>
              <a:rPr lang="en-GB" sz="2400" dirty="0"/>
              <a:t> or </a:t>
            </a:r>
            <a:r>
              <a:rPr lang="en-GB" sz="2400" b="1" dirty="0"/>
              <a:t>Internet Servers</a:t>
            </a:r>
            <a:r>
              <a:rPr lang="en-GB" sz="2400" dirty="0"/>
              <a:t>.</a:t>
            </a:r>
          </a:p>
          <a:p>
            <a:pPr marL="742950" lvl="1" indent="-285750"/>
            <a:r>
              <a:rPr lang="en-GB" sz="2400" dirty="0"/>
              <a:t>Need to be monitored 24 hours a day</a:t>
            </a:r>
          </a:p>
          <a:p>
            <a:r>
              <a:rPr lang="en-GB" sz="2600" dirty="0"/>
              <a:t>Allows communication between computers via fast communication channels</a:t>
            </a:r>
          </a:p>
          <a:p>
            <a:r>
              <a:rPr lang="en-GB" sz="2600" dirty="0"/>
              <a:t>Examples of communications media:</a:t>
            </a:r>
          </a:p>
          <a:p>
            <a:pPr marL="742950" lvl="1" indent="-285750"/>
            <a:r>
              <a:rPr lang="en-GB" sz="2400" dirty="0"/>
              <a:t>copper or fibre-optic cables</a:t>
            </a:r>
          </a:p>
          <a:p>
            <a:pPr marL="742950" lvl="1" indent="-285750"/>
            <a:r>
              <a:rPr lang="en-GB" sz="2400" dirty="0"/>
              <a:t>microwaves via satellite</a:t>
            </a:r>
          </a:p>
          <a:p>
            <a:pPr marL="742950" lvl="1" indent="-285750"/>
            <a:r>
              <a:rPr lang="en-GB" sz="2400" dirty="0"/>
              <a:t>point-point microwaves or </a:t>
            </a:r>
            <a:r>
              <a:rPr lang="en-GB" sz="2400" dirty="0" err="1"/>
              <a:t>radiowaves</a:t>
            </a:r>
            <a:endParaRPr lang="en-GB" sz="2400" dirty="0"/>
          </a:p>
        </p:txBody>
      </p:sp>
      <p:pic>
        <p:nvPicPr>
          <p:cNvPr id="204802" name="Picture 2" descr="Image result for network gif animation">
            <a:extLst>
              <a:ext uri="{FF2B5EF4-FFF2-40B4-BE49-F238E27FC236}">
                <a16:creationId xmlns:a16="http://schemas.microsoft.com/office/drawing/2014/main" id="{BA0B3B11-DE40-4199-BDE4-B2C62529549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52400"/>
            <a:ext cx="2814230" cy="158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" grpId="0" animBg="1" autoUpdateAnimBg="0"/>
      <p:bldP spid="25603" grpId="0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/>
          <a:lstStyle/>
          <a:p>
            <a:fld id="{779D28F2-48F5-4EA7-8D80-CFD8CD28A169}" type="slidenum">
              <a:rPr lang="en-GB" altLang="en-US"/>
              <a:pPr/>
              <a:t>18</a:t>
            </a:fld>
            <a:endParaRPr lang="en-GB" altLang="en-US"/>
          </a:p>
        </p:txBody>
      </p:sp>
      <p:pic>
        <p:nvPicPr>
          <p:cNvPr id="31746" name="Picture 2" descr="19-1"/>
          <p:cNvPicPr>
            <a:picLocks noChangeAspect="1" noChangeArrowheads="1"/>
          </p:cNvPicPr>
          <p:nvPr/>
        </p:nvPicPr>
        <p:blipFill>
          <a:blip r:embed="rId3" cstate="print"/>
          <a:srcRect t="6738" b="37207"/>
          <a:stretch>
            <a:fillRect/>
          </a:stretch>
        </p:blipFill>
        <p:spPr bwMode="auto">
          <a:xfrm>
            <a:off x="1447800" y="912813"/>
            <a:ext cx="6324600" cy="4427537"/>
          </a:xfrm>
          <a:prstGeom prst="rect">
            <a:avLst/>
          </a:prstGeom>
          <a:noFill/>
        </p:spPr>
      </p:pic>
      <p:pic>
        <p:nvPicPr>
          <p:cNvPr id="31747" name="Picture 3" descr="19-1"/>
          <p:cNvPicPr>
            <a:picLocks noChangeAspect="1" noChangeArrowheads="1"/>
          </p:cNvPicPr>
          <p:nvPr/>
        </p:nvPicPr>
        <p:blipFill>
          <a:blip r:embed="rId3" cstate="print"/>
          <a:srcRect b="93245"/>
          <a:stretch>
            <a:fillRect/>
          </a:stretch>
        </p:blipFill>
        <p:spPr bwMode="auto">
          <a:xfrm>
            <a:off x="1447800" y="381000"/>
            <a:ext cx="6324600" cy="533400"/>
          </a:xfrm>
          <a:prstGeom prst="rect">
            <a:avLst/>
          </a:prstGeom>
          <a:noFill/>
        </p:spPr>
      </p:pic>
      <p:pic>
        <p:nvPicPr>
          <p:cNvPr id="31748" name="Picture 4" descr="19-1"/>
          <p:cNvPicPr>
            <a:picLocks noChangeAspect="1" noChangeArrowheads="1"/>
          </p:cNvPicPr>
          <p:nvPr/>
        </p:nvPicPr>
        <p:blipFill>
          <a:blip r:embed="rId3" cstate="print"/>
          <a:srcRect t="62721" b="26805"/>
          <a:stretch>
            <a:fillRect/>
          </a:stretch>
        </p:blipFill>
        <p:spPr bwMode="auto">
          <a:xfrm>
            <a:off x="1447800" y="5334000"/>
            <a:ext cx="6324600" cy="8270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/>
          <a:lstStyle/>
          <a:p>
            <a:fld id="{02B100E8-34AB-4AF0-9609-486AF55834AB}" type="slidenum">
              <a:rPr lang="en-GB" altLang="en-US"/>
              <a:pPr/>
              <a:t>19</a:t>
            </a:fld>
            <a:endParaRPr lang="en-GB" altLang="en-US"/>
          </a:p>
        </p:txBody>
      </p:sp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Internet Vs Web: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752600"/>
            <a:ext cx="8229600" cy="2743200"/>
          </a:xfrm>
        </p:spPr>
        <p:txBody>
          <a:bodyPr>
            <a:normAutofit fontScale="92500"/>
          </a:bodyPr>
          <a:lstStyle/>
          <a:p>
            <a:r>
              <a:rPr lang="en-US"/>
              <a:t>The </a:t>
            </a:r>
            <a:r>
              <a:rPr lang="en-US" b="1"/>
              <a:t>Internet </a:t>
            </a:r>
            <a:r>
              <a:rPr lang="en-US"/>
              <a:t>is the physical connection of millions of networks.</a:t>
            </a:r>
          </a:p>
          <a:p>
            <a:r>
              <a:rPr lang="en-US"/>
              <a:t>The </a:t>
            </a:r>
            <a:r>
              <a:rPr lang="en-US" b="1"/>
              <a:t>Web</a:t>
            </a:r>
            <a:r>
              <a:rPr lang="en-US"/>
              <a:t> uses the Internet for its existence.</a:t>
            </a:r>
          </a:p>
          <a:p>
            <a:r>
              <a:rPr lang="en-US"/>
              <a:t>The </a:t>
            </a:r>
            <a:r>
              <a:rPr lang="en-US" b="1"/>
              <a:t>Web</a:t>
            </a:r>
            <a:r>
              <a:rPr lang="en-US"/>
              <a:t> consists of hypertext embedded on Web pages that are hosted on Web sites.</a:t>
            </a:r>
          </a:p>
        </p:txBody>
      </p:sp>
      <p:pic>
        <p:nvPicPr>
          <p:cNvPr id="40965" name="Picture 5" descr="j0254444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4803775"/>
            <a:ext cx="2114277" cy="156218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937375" y="6245225"/>
            <a:ext cx="1901825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0F69F5F-A416-45D1-A58E-8BF371C48684}" type="slidenum">
              <a:rPr lang="en-GB"/>
              <a:pPr>
                <a:defRPr/>
              </a:pPr>
              <a:t>2</a:t>
            </a:fld>
            <a:endParaRPr lang="en-GB"/>
          </a:p>
        </p:txBody>
      </p:sp>
      <p:sp>
        <p:nvSpPr>
          <p:cNvPr id="9113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Lecture Content</a:t>
            </a:r>
          </a:p>
        </p:txBody>
      </p:sp>
      <p:sp>
        <p:nvSpPr>
          <p:cNvPr id="91139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 b="1" dirty="0"/>
              <a:t>First part: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400" dirty="0"/>
              <a:t>Introduction to the module structure.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400" dirty="0"/>
              <a:t>Importance of the module.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400" dirty="0"/>
              <a:t>Assessments in the module.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400" dirty="0"/>
              <a:t>The challenges we shall face.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400" dirty="0"/>
              <a:t>Module schedule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400" dirty="0"/>
              <a:t>Guidelines to success.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400" dirty="0"/>
              <a:t>Review of the Moodle @ UEL.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400" dirty="0"/>
              <a:t>Announcements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sz="2800" dirty="0"/>
          </a:p>
          <a:p>
            <a:pPr eaLnBrk="1" hangingPunct="1">
              <a:lnSpc>
                <a:spcPct val="90000"/>
              </a:lnSpc>
              <a:defRPr/>
            </a:pPr>
            <a:endParaRPr lang="en-US" sz="2800" dirty="0"/>
          </a:p>
        </p:txBody>
      </p:sp>
      <p:pic>
        <p:nvPicPr>
          <p:cNvPr id="5" name="Picture 4" descr="Doc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60232" y="2060848"/>
            <a:ext cx="1623814" cy="187476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70"/>
    </mc:Choice>
    <mc:Fallback xmlns="">
      <p:transition spd="slow" advTm="16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1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1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1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/>
          <a:lstStyle/>
          <a:p>
            <a:fld id="{BFAB3399-C5A4-4E10-AE2E-1C13204782D8}" type="slidenum">
              <a:rPr lang="en-GB" altLang="en-US"/>
              <a:pPr/>
              <a:t>20</a:t>
            </a:fld>
            <a:endParaRPr lang="en-GB" altLang="en-US"/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Internet Service Provider (ISP)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034" y="1500174"/>
            <a:ext cx="9184534" cy="4525963"/>
          </a:xfrm>
        </p:spPr>
        <p:txBody>
          <a:bodyPr>
            <a:normAutofit/>
          </a:bodyPr>
          <a:lstStyle/>
          <a:p>
            <a:r>
              <a:rPr lang="en-US" sz="2800" dirty="0"/>
              <a:t>Provides local access to the Internet backbone</a:t>
            </a:r>
          </a:p>
          <a:p>
            <a:r>
              <a:rPr lang="en-US" sz="2800" dirty="0"/>
              <a:t>You need this to connect to the internet.</a:t>
            </a:r>
          </a:p>
          <a:p>
            <a:r>
              <a:rPr lang="en-US" sz="2800" dirty="0"/>
              <a:t>Ps: You pay a fee for this service.</a:t>
            </a:r>
          </a:p>
          <a:p>
            <a:pPr lvl="1"/>
            <a:r>
              <a:rPr lang="en-US" sz="2400" dirty="0"/>
              <a:t>Example: BT, Sky, Virgin,…etc </a:t>
            </a:r>
          </a:p>
        </p:txBody>
      </p:sp>
      <p:pic>
        <p:nvPicPr>
          <p:cNvPr id="4" name="Picture 3" descr="A picture containing table, sitting, green, computer&#10;&#10;Description automatically generated">
            <a:extLst>
              <a:ext uri="{FF2B5EF4-FFF2-40B4-BE49-F238E27FC236}">
                <a16:creationId xmlns:a16="http://schemas.microsoft.com/office/drawing/2014/main" id="{937611B8-0DB6-4EA9-A22B-2DFA2FAF2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590801" y="3820000"/>
            <a:ext cx="3312368" cy="21490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149883-2C6F-47E5-94DD-361C9E4CF18F}"/>
              </a:ext>
            </a:extLst>
          </p:cNvPr>
          <p:cNvSpPr txBox="1"/>
          <p:nvPr/>
        </p:nvSpPr>
        <p:spPr>
          <a:xfrm>
            <a:off x="2590801" y="6074609"/>
            <a:ext cx="33123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4" tooltip="http://uft-digital.wikidot.com/isp-internet-service-provider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5" tooltip="https://creativecommons.org/licenses/by-sa/3.0/"/>
              </a:rPr>
              <a:t>CC BY-SA</a:t>
            </a:r>
            <a:endParaRPr lang="en-GB" sz="9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/>
          <a:lstStyle/>
          <a:p>
            <a:fld id="{BFAB3399-C5A4-4E10-AE2E-1C13204782D8}" type="slidenum">
              <a:rPr lang="en-GB" altLang="en-US"/>
              <a:pPr/>
              <a:t>21</a:t>
            </a:fld>
            <a:endParaRPr lang="en-GB" altLang="en-US"/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Internet Service Provider (ISP)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CAD04A-A692-4F43-A412-CAF31C1CF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966" y="1287680"/>
            <a:ext cx="7196534" cy="509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259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6CB0-6AD0-4C1F-BF20-1531064F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part 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03766A-A787-493E-B732-9E4DC1246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34" y="1500174"/>
            <a:ext cx="8464454" cy="4525963"/>
          </a:xfrm>
        </p:spPr>
        <p:txBody>
          <a:bodyPr>
            <a:normAutofit fontScale="92500"/>
          </a:bodyPr>
          <a:lstStyle/>
          <a:p>
            <a:r>
              <a:rPr lang="en-GB" b="1" dirty="0"/>
              <a:t>Activity 1.2. What do you use the Web for?</a:t>
            </a:r>
          </a:p>
          <a:p>
            <a:pPr lvl="1"/>
            <a:r>
              <a:rPr lang="en-GB" dirty="0"/>
              <a:t>Social Media (Socialising)</a:t>
            </a:r>
          </a:p>
          <a:p>
            <a:pPr lvl="1"/>
            <a:r>
              <a:rPr lang="en-GB" dirty="0"/>
              <a:t>News</a:t>
            </a:r>
          </a:p>
          <a:p>
            <a:pPr lvl="1"/>
            <a:r>
              <a:rPr lang="en-GB" dirty="0"/>
              <a:t>Watching Videos, TV, and Movies</a:t>
            </a:r>
          </a:p>
          <a:p>
            <a:pPr lvl="1"/>
            <a:r>
              <a:rPr lang="en-GB" dirty="0"/>
              <a:t>Listening to Podcast and Radio</a:t>
            </a:r>
          </a:p>
          <a:p>
            <a:pPr lvl="1"/>
            <a:r>
              <a:rPr lang="en-GB" dirty="0"/>
              <a:t>Playing </a:t>
            </a:r>
          </a:p>
          <a:p>
            <a:pPr lvl="1"/>
            <a:r>
              <a:rPr lang="en-GB" dirty="0"/>
              <a:t>Studying</a:t>
            </a:r>
          </a:p>
          <a:p>
            <a:pPr lvl="1"/>
            <a:r>
              <a:rPr lang="en-GB" dirty="0"/>
              <a:t>Buying</a:t>
            </a:r>
          </a:p>
          <a:p>
            <a:pPr lvl="1"/>
            <a:r>
              <a:rPr lang="en-GB" dirty="0"/>
              <a:t>Selling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170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/>
          <a:lstStyle/>
          <a:p>
            <a:fld id="{3387EDCB-77A9-40FD-8B71-484D1E507E4C}" type="slidenum">
              <a:rPr lang="en-GB" altLang="en-US"/>
              <a:pPr/>
              <a:t>23</a:t>
            </a:fld>
            <a:endParaRPr lang="en-GB" altLang="en-US"/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509588"/>
            <a:ext cx="8229600" cy="57943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Important terms: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27150"/>
            <a:ext cx="8153400" cy="5378450"/>
          </a:xfrm>
          <a:noFill/>
          <a:ln/>
        </p:spPr>
        <p:txBody>
          <a:bodyPr>
            <a:normAutofit lnSpcReduction="10000"/>
          </a:bodyPr>
          <a:lstStyle/>
          <a:p>
            <a:pPr>
              <a:spcBef>
                <a:spcPct val="50000"/>
              </a:spcBef>
            </a:pPr>
            <a:r>
              <a:rPr lang="en-US" sz="2800" b="1" dirty="0"/>
              <a:t>Hypertext</a:t>
            </a:r>
            <a:r>
              <a:rPr lang="en-US" sz="2800" dirty="0"/>
              <a:t> is a way of presenting information so that the order in which it’s read is left up to the reader.</a:t>
            </a:r>
          </a:p>
          <a:p>
            <a:pPr>
              <a:spcBef>
                <a:spcPct val="50000"/>
              </a:spcBef>
            </a:pPr>
            <a:r>
              <a:rPr lang="en-US" sz="2800" b="1" dirty="0"/>
              <a:t>Hyperlinks</a:t>
            </a:r>
            <a:r>
              <a:rPr lang="en-US" sz="2800" dirty="0"/>
              <a:t> are underlined or highlighted words that can be used to view another document or Web page.</a:t>
            </a:r>
          </a:p>
          <a:p>
            <a:pPr>
              <a:spcBef>
                <a:spcPct val="50000"/>
              </a:spcBef>
            </a:pPr>
            <a:r>
              <a:rPr lang="en-US" sz="2800" b="1" dirty="0"/>
              <a:t>Hypermedia</a:t>
            </a:r>
            <a:r>
              <a:rPr lang="en-US" sz="2800" dirty="0"/>
              <a:t> refers to a link to multimedia, such as music and movies.</a:t>
            </a:r>
          </a:p>
          <a:p>
            <a:pPr>
              <a:spcBef>
                <a:spcPct val="50000"/>
              </a:spcBef>
            </a:pPr>
            <a:r>
              <a:rPr lang="en-US" sz="2800" dirty="0"/>
              <a:t>The Web is a </a:t>
            </a:r>
            <a:r>
              <a:rPr lang="en-US" sz="2800" b="1" dirty="0"/>
              <a:t>distributed hypermedia system </a:t>
            </a:r>
            <a:r>
              <a:rPr lang="en-US" sz="2800" dirty="0"/>
              <a:t>or a system where the responsibility for creating content is distributed among many people.</a:t>
            </a:r>
            <a:endParaRPr lang="en-US" sz="2800" dirty="0">
              <a:solidFill>
                <a:schemeClr val="hlink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A66EDF-F432-4F58-92D0-AE45D05EE539}"/>
              </a:ext>
            </a:extLst>
          </p:cNvPr>
          <p:cNvSpPr txBox="1"/>
          <p:nvPr/>
        </p:nvSpPr>
        <p:spPr>
          <a:xfrm>
            <a:off x="7981890" y="13347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CCCC"/>
                </a:solidFill>
              </a:rPr>
              <a:t>Part 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/>
          <a:lstStyle/>
          <a:p>
            <a:fld id="{8C6BD103-BAA8-4AA7-BE7E-1319F7EEE5AB}" type="slidenum">
              <a:rPr lang="en-GB" altLang="en-US">
                <a:solidFill>
                  <a:srgbClr val="0070C0"/>
                </a:solidFill>
              </a:rPr>
              <a:pPr/>
              <a:t>24</a:t>
            </a:fld>
            <a:endParaRPr lang="en-GB" altLang="en-US">
              <a:solidFill>
                <a:srgbClr val="0070C0"/>
              </a:solidFill>
            </a:endParaRPr>
          </a:p>
        </p:txBody>
      </p:sp>
      <p:sp>
        <p:nvSpPr>
          <p:cNvPr id="46082" name="Rectangle 2"/>
          <p:cNvSpPr>
            <a:spLocks noChangeArrowheads="1"/>
          </p:cNvSpPr>
          <p:nvPr/>
        </p:nvSpPr>
        <p:spPr bwMode="auto">
          <a:xfrm>
            <a:off x="1371600" y="5919788"/>
            <a:ext cx="7086600" cy="5334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GB">
              <a:solidFill>
                <a:srgbClr val="0070C0"/>
              </a:solidFill>
            </a:endParaRPr>
          </a:p>
        </p:txBody>
      </p:sp>
      <p:sp>
        <p:nvSpPr>
          <p:cNvPr id="4608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467544" y="1556792"/>
            <a:ext cx="8229600" cy="2398712"/>
          </a:xfrm>
          <a:noFill/>
          <a:ln/>
        </p:spPr>
        <p:txBody>
          <a:bodyPr>
            <a:spAutoFit/>
          </a:bodyPr>
          <a:lstStyle/>
          <a:p>
            <a:r>
              <a:rPr lang="en-US" sz="2800" dirty="0"/>
              <a:t>Web addresses are an addressing system that identifies where a Web resource is located.</a:t>
            </a:r>
          </a:p>
          <a:p>
            <a:r>
              <a:rPr lang="en-US" sz="2800" dirty="0"/>
              <a:t>The </a:t>
            </a:r>
            <a:r>
              <a:rPr lang="en-US" sz="2800" b="1" dirty="0"/>
              <a:t>uniform resource locator</a:t>
            </a:r>
            <a:r>
              <a:rPr lang="en-US" sz="2800" dirty="0"/>
              <a:t> (</a:t>
            </a:r>
            <a:r>
              <a:rPr lang="en-US" sz="2800" b="1" dirty="0"/>
              <a:t>URL</a:t>
            </a:r>
            <a:r>
              <a:rPr lang="en-US" sz="2800" dirty="0"/>
              <a:t>) is the standard used to identify Web resources.</a:t>
            </a:r>
          </a:p>
          <a:p>
            <a:r>
              <a:rPr lang="en-US" sz="2800" dirty="0"/>
              <a:t>The URL consists of:</a:t>
            </a: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533400" y="5919788"/>
            <a:ext cx="914400" cy="4572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>
                <a:solidFill>
                  <a:srgbClr val="0070C0"/>
                </a:solidFill>
              </a:rPr>
              <a:t>URL</a:t>
            </a:r>
            <a:endParaRPr lang="en-US" sz="2000" b="1">
              <a:solidFill>
                <a:srgbClr val="0070C0"/>
              </a:solidFill>
            </a:endParaRPr>
          </a:p>
        </p:txBody>
      </p:sp>
      <p:sp>
        <p:nvSpPr>
          <p:cNvPr id="46085" name="Rectangle 5"/>
          <p:cNvSpPr>
            <a:spLocks noGrp="1" noChangeArrowheads="1"/>
          </p:cNvSpPr>
          <p:nvPr>
            <p:ph type="title"/>
          </p:nvPr>
        </p:nvSpPr>
        <p:spPr>
          <a:xfrm>
            <a:off x="323850" y="541338"/>
            <a:ext cx="7715250" cy="655637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Uniform Resource Locator (URL)</a:t>
            </a:r>
          </a:p>
        </p:txBody>
      </p:sp>
      <p:sp>
        <p:nvSpPr>
          <p:cNvPr id="46086" name="Rectangle 6"/>
          <p:cNvSpPr>
            <a:spLocks noChangeArrowheads="1"/>
          </p:cNvSpPr>
          <p:nvPr/>
        </p:nvSpPr>
        <p:spPr bwMode="auto">
          <a:xfrm>
            <a:off x="1371600" y="5919788"/>
            <a:ext cx="10287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400" b="1" dirty="0">
                <a:solidFill>
                  <a:srgbClr val="0070C0"/>
                </a:solidFill>
              </a:rPr>
              <a:t>http://</a:t>
            </a:r>
          </a:p>
        </p:txBody>
      </p:sp>
      <p:sp>
        <p:nvSpPr>
          <p:cNvPr id="46087" name="AutoShape 7"/>
          <p:cNvSpPr>
            <a:spLocks noChangeArrowheads="1"/>
          </p:cNvSpPr>
          <p:nvPr/>
        </p:nvSpPr>
        <p:spPr bwMode="auto">
          <a:xfrm>
            <a:off x="533400" y="4090988"/>
            <a:ext cx="1447800" cy="1600200"/>
          </a:xfrm>
          <a:prstGeom prst="wedgeRectCallout">
            <a:avLst>
              <a:gd name="adj1" fmla="val 40458"/>
              <a:gd name="adj2" fmla="val 66171"/>
            </a:avLst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/>
            <a:r>
              <a:rPr lang="en-US" sz="2200" b="1" dirty="0">
                <a:latin typeface="Times New Roman" pitchFamily="18" charset="0"/>
              </a:rPr>
              <a:t>Protocol</a:t>
            </a:r>
            <a:r>
              <a:rPr lang="en-US" sz="2200" dirty="0">
                <a:latin typeface="Times New Roman" pitchFamily="18" charset="0"/>
              </a:rPr>
              <a:t> identifies the means of access</a:t>
            </a:r>
            <a:endParaRPr lang="en-US" sz="2200" dirty="0">
              <a:solidFill>
                <a:schemeClr val="hlink"/>
              </a:solidFill>
              <a:latin typeface="Times New Roman" pitchFamily="18" charset="0"/>
            </a:endParaRPr>
          </a:p>
        </p:txBody>
      </p:sp>
      <p:sp>
        <p:nvSpPr>
          <p:cNvPr id="46088" name="Rectangle 8"/>
          <p:cNvSpPr>
            <a:spLocks noChangeArrowheads="1"/>
          </p:cNvSpPr>
          <p:nvPr/>
        </p:nvSpPr>
        <p:spPr bwMode="auto">
          <a:xfrm>
            <a:off x="2209800" y="5917556"/>
            <a:ext cx="268355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400" b="1" dirty="0">
                <a:solidFill>
                  <a:srgbClr val="0070C0"/>
                </a:solidFill>
              </a:rPr>
              <a:t>www.yahoo.com/</a:t>
            </a:r>
          </a:p>
        </p:txBody>
      </p:sp>
      <p:sp>
        <p:nvSpPr>
          <p:cNvPr id="46089" name="AutoShape 9"/>
          <p:cNvSpPr>
            <a:spLocks noChangeArrowheads="1"/>
          </p:cNvSpPr>
          <p:nvPr/>
        </p:nvSpPr>
        <p:spPr bwMode="auto">
          <a:xfrm>
            <a:off x="2133600" y="4090988"/>
            <a:ext cx="1981200" cy="1600200"/>
          </a:xfrm>
          <a:prstGeom prst="wedgeRectCallout">
            <a:avLst>
              <a:gd name="adj1" fmla="val 16106"/>
              <a:gd name="adj2" fmla="val 66171"/>
            </a:avLst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/>
            <a:r>
              <a:rPr lang="en-US" sz="2200" b="1">
                <a:latin typeface="Times New Roman" pitchFamily="18" charset="0"/>
              </a:rPr>
              <a:t>Server</a:t>
            </a:r>
            <a:r>
              <a:rPr lang="en-US" sz="2200">
                <a:latin typeface="Times New Roman" pitchFamily="18" charset="0"/>
              </a:rPr>
              <a:t> contains the domain name of the Web server</a:t>
            </a:r>
          </a:p>
        </p:txBody>
      </p:sp>
      <p:sp>
        <p:nvSpPr>
          <p:cNvPr id="46090" name="Rectangle 10"/>
          <p:cNvSpPr>
            <a:spLocks noChangeArrowheads="1"/>
          </p:cNvSpPr>
          <p:nvPr/>
        </p:nvSpPr>
        <p:spPr bwMode="auto">
          <a:xfrm>
            <a:off x="4724400" y="5919788"/>
            <a:ext cx="89376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400" b="1">
                <a:solidFill>
                  <a:srgbClr val="0070C0"/>
                </a:solidFill>
              </a:rPr>
              <a:t>help/</a:t>
            </a:r>
          </a:p>
        </p:txBody>
      </p:sp>
      <p:sp>
        <p:nvSpPr>
          <p:cNvPr id="46091" name="Rectangle 11"/>
          <p:cNvSpPr>
            <a:spLocks noChangeArrowheads="1"/>
          </p:cNvSpPr>
          <p:nvPr/>
        </p:nvSpPr>
        <p:spPr bwMode="auto">
          <a:xfrm>
            <a:off x="5438775" y="5919788"/>
            <a:ext cx="99536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400" b="1">
                <a:solidFill>
                  <a:srgbClr val="0070C0"/>
                </a:solidFill>
              </a:rPr>
              <a:t>shop/</a:t>
            </a:r>
          </a:p>
        </p:txBody>
      </p:sp>
      <p:sp>
        <p:nvSpPr>
          <p:cNvPr id="46092" name="AutoShape 12"/>
          <p:cNvSpPr>
            <a:spLocks noChangeArrowheads="1"/>
          </p:cNvSpPr>
          <p:nvPr/>
        </p:nvSpPr>
        <p:spPr bwMode="auto">
          <a:xfrm>
            <a:off x="4343400" y="4090988"/>
            <a:ext cx="1828800" cy="1600200"/>
          </a:xfrm>
          <a:prstGeom prst="wedgeRectCallout">
            <a:avLst>
              <a:gd name="adj1" fmla="val 14148"/>
              <a:gd name="adj2" fmla="val 67162"/>
            </a:avLst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/>
            <a:r>
              <a:rPr lang="en-US" sz="2200" b="1" dirty="0">
                <a:latin typeface="Times New Roman" pitchFamily="18" charset="0"/>
                <a:cs typeface="Times New Roman" pitchFamily="18" charset="0"/>
              </a:rPr>
              <a:t>Path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identifies the location of the document</a:t>
            </a:r>
          </a:p>
        </p:txBody>
      </p:sp>
      <p:sp>
        <p:nvSpPr>
          <p:cNvPr id="46093" name="Rectangle 13"/>
          <p:cNvSpPr>
            <a:spLocks noChangeArrowheads="1"/>
          </p:cNvSpPr>
          <p:nvPr/>
        </p:nvSpPr>
        <p:spPr bwMode="auto">
          <a:xfrm>
            <a:off x="6276975" y="5915025"/>
            <a:ext cx="214947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0" hangingPunct="0"/>
            <a:r>
              <a:rPr lang="en-US" sz="2400" b="1">
                <a:solidFill>
                  <a:srgbClr val="0070C0"/>
                </a:solidFill>
              </a:rPr>
              <a:t>shop-01.html</a:t>
            </a:r>
            <a:r>
              <a:rPr lang="en-US" sz="2000" b="1">
                <a:solidFill>
                  <a:srgbClr val="0070C0"/>
                </a:solidFill>
              </a:rPr>
              <a:t> </a:t>
            </a:r>
            <a:endParaRPr lang="en-US">
              <a:solidFill>
                <a:srgbClr val="0070C0"/>
              </a:solidFill>
            </a:endParaRPr>
          </a:p>
        </p:txBody>
      </p:sp>
      <p:sp>
        <p:nvSpPr>
          <p:cNvPr id="46094" name="AutoShape 14"/>
          <p:cNvSpPr>
            <a:spLocks noChangeArrowheads="1"/>
          </p:cNvSpPr>
          <p:nvPr/>
        </p:nvSpPr>
        <p:spPr bwMode="auto">
          <a:xfrm>
            <a:off x="6400800" y="4090988"/>
            <a:ext cx="1905000" cy="1600200"/>
          </a:xfrm>
          <a:prstGeom prst="wedgeRectCallout">
            <a:avLst>
              <a:gd name="adj1" fmla="val 5333"/>
              <a:gd name="adj2" fmla="val 66171"/>
            </a:avLst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/>
            <a:r>
              <a:rPr lang="en-US" sz="2200" b="1">
                <a:latin typeface="Times New Roman" pitchFamily="18" charset="0"/>
              </a:rPr>
              <a:t>Resource</a:t>
            </a:r>
            <a:r>
              <a:rPr lang="en-US" sz="2200">
                <a:latin typeface="Times New Roman" pitchFamily="18" charset="0"/>
              </a:rPr>
              <a:t> specifies the filename of the resource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46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46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6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46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46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6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6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1000"/>
                                        <p:tgtEl>
                                          <p:spTgt spid="46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46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46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46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46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1000"/>
                                        <p:tgtEl>
                                          <p:spTgt spid="46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460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46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1000"/>
                                        <p:tgtEl>
                                          <p:spTgt spid="46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2" grpId="0" animBg="1"/>
      <p:bldP spid="46084" grpId="0"/>
      <p:bldP spid="46086" grpId="0"/>
      <p:bldP spid="46087" grpId="0" animBg="1"/>
      <p:bldP spid="46088" grpId="0"/>
      <p:bldP spid="46089" grpId="0" animBg="1"/>
      <p:bldP spid="46090" grpId="0"/>
      <p:bldP spid="46091" grpId="0"/>
      <p:bldP spid="46092" grpId="0" animBg="1"/>
      <p:bldP spid="46093" grpId="0"/>
      <p:bldP spid="4609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/>
          <a:lstStyle/>
          <a:p>
            <a:fld id="{F6C285EB-D8D8-4909-95E3-D2BA9EE63C9D}" type="slidenum">
              <a:rPr lang="en-GB" altLang="en-US"/>
              <a:pPr/>
              <a:t>25</a:t>
            </a:fld>
            <a:endParaRPr lang="en-GB" altLang="en-US"/>
          </a:p>
        </p:txBody>
      </p:sp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0" y="1600200"/>
            <a:ext cx="8686800" cy="4376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76176" rIns="0" bIns="76176">
            <a:spAutoFit/>
          </a:bodyPr>
          <a:lstStyle/>
          <a:p>
            <a:pPr marL="1322388" indent="-350838" defTabSz="234950">
              <a:buFontTx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Most Internet hosts or servers have a Domain Name System (DNS) address, 	which uses words.</a:t>
            </a:r>
          </a:p>
          <a:p>
            <a:pPr marL="1322388" indent="-350838" defTabSz="234950">
              <a:lnSpc>
                <a:spcPct val="80000"/>
              </a:lnSpc>
              <a:buFontTx/>
              <a:buChar char="•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1322388" indent="-350838" defTabSz="234950">
              <a:buFontTx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 domain name identifies the type of institution that 	owns the computer.  An Internet server owned by BT might have the domain name 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bt.com.</a:t>
            </a:r>
          </a:p>
          <a:p>
            <a:pPr marL="1322388" indent="-350838" defTabSz="234950">
              <a:lnSpc>
                <a:spcPct val="80000"/>
              </a:lnSpc>
              <a:buFontTx/>
              <a:buChar char="•"/>
            </a:pPr>
            <a:endParaRPr lang="en-US" sz="24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1322388" indent="-350838" defTabSz="234950" eaLnBrk="0" hangingPunct="0">
              <a:buFontTx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Some enterprises have multiple servers, and identify 	them with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subdomains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, such as 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products.bt.com.</a:t>
            </a:r>
            <a:r>
              <a:rPr lang="en-US" sz="2400" dirty="0">
                <a:latin typeface="Times New Roman" pitchFamily="18" charset="0"/>
              </a:rPr>
              <a:t> </a:t>
            </a:r>
          </a:p>
          <a:p>
            <a:pPr marL="1322388" indent="-350838" defTabSz="234950" eaLnBrk="0" hangingPunct="0">
              <a:buFontTx/>
              <a:buChar char="•"/>
            </a:pPr>
            <a:endParaRPr lang="en-US" sz="2400" dirty="0">
              <a:latin typeface="Times New Roman" pitchFamily="18" charset="0"/>
            </a:endParaRPr>
          </a:p>
          <a:p>
            <a:pPr marL="1322388" indent="-350838" defTabSz="234950" eaLnBrk="0" hangingPunct="0"/>
            <a:endParaRPr lang="en-US" sz="2000" dirty="0"/>
          </a:p>
          <a:p>
            <a:pPr marL="1322388" indent="-350838" defTabSz="234950" eaLnBrk="0" hangingPunct="0">
              <a:buFontTx/>
              <a:buChar char="•"/>
            </a:pP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-180975" y="749300"/>
            <a:ext cx="9144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2"/>
            <a:r>
              <a:rPr lang="en-US" sz="2800" b="1" dirty="0">
                <a:solidFill>
                  <a:srgbClr val="485E2A"/>
                </a:solidFill>
                <a:cs typeface="Times New Roman" pitchFamily="18" charset="0"/>
              </a:rPr>
              <a:t>DNS - Domains and </a:t>
            </a:r>
            <a:r>
              <a:rPr lang="en-US" sz="2800" b="1" dirty="0" err="1">
                <a:solidFill>
                  <a:srgbClr val="485E2A"/>
                </a:solidFill>
                <a:cs typeface="Times New Roman" pitchFamily="18" charset="0"/>
              </a:rPr>
              <a:t>Subdomains</a:t>
            </a:r>
            <a:r>
              <a:rPr lang="en-US" sz="2800" b="1" dirty="0">
                <a:solidFill>
                  <a:srgbClr val="485E2A"/>
                </a:solidFill>
              </a:rPr>
              <a:t> </a:t>
            </a:r>
          </a:p>
        </p:txBody>
      </p:sp>
      <p:pic>
        <p:nvPicPr>
          <p:cNvPr id="5" name="Picture 5" descr="j0254444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332657"/>
            <a:ext cx="1547664" cy="11435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9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9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9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/>
          <a:lstStyle/>
          <a:p>
            <a:fld id="{1E37D9BB-A198-4AC4-95A5-C69EB3BE4166}" type="slidenum">
              <a:rPr lang="en-GB" altLang="en-US"/>
              <a:pPr/>
              <a:t>26</a:t>
            </a:fld>
            <a:endParaRPr lang="en-GB" altLang="en-US"/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503238" y="560388"/>
            <a:ext cx="8229600" cy="57943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Internet Protocols</a:t>
            </a:r>
          </a:p>
        </p:txBody>
      </p:sp>
      <p:sp>
        <p:nvSpPr>
          <p:cNvPr id="52227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533400" y="1492793"/>
            <a:ext cx="8229600" cy="4819781"/>
          </a:xfrm>
          <a:noFill/>
          <a:ln/>
        </p:spPr>
        <p:txBody>
          <a:bodyPr>
            <a:spAutoFit/>
          </a:bodyPr>
          <a:lstStyle/>
          <a:p>
            <a:r>
              <a:rPr lang="en-US" dirty="0"/>
              <a:t>Internet Protocols stands for the rules of communications.</a:t>
            </a:r>
          </a:p>
          <a:p>
            <a:r>
              <a:rPr lang="en-US" dirty="0"/>
              <a:t>For different set of communication we would have different rules to govern the communications.</a:t>
            </a:r>
          </a:p>
          <a:p>
            <a:r>
              <a:rPr lang="en-US" dirty="0"/>
              <a:t>This reduces problems when to computers are communicating with each other.</a:t>
            </a:r>
          </a:p>
          <a:p>
            <a:r>
              <a:rPr lang="en-US" dirty="0"/>
              <a:t>We will learn here about four important ones: HTTP, TCP, IP and FTP.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001F5E-EE04-4834-AF05-20C9C1CC5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411" y="28204"/>
            <a:ext cx="1464589" cy="14645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build="p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620000" y="6248400"/>
            <a:ext cx="1524000" cy="457200"/>
          </a:xfrm>
        </p:spPr>
        <p:txBody>
          <a:bodyPr/>
          <a:lstStyle/>
          <a:p>
            <a:fld id="{392CACA1-A68D-4D45-82B5-FCD746121A40}" type="slidenum">
              <a:rPr lang="en-US"/>
              <a:pPr/>
              <a:t>27</a:t>
            </a:fld>
            <a:endParaRPr lang="en-US"/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55576" y="-18256"/>
            <a:ext cx="7992888" cy="1143000"/>
          </a:xfrm>
        </p:spPr>
        <p:txBody>
          <a:bodyPr>
            <a:noAutofit/>
          </a:bodyPr>
          <a:lstStyle/>
          <a:p>
            <a:r>
              <a:rPr lang="en-US" sz="3600" b="1" dirty="0">
                <a:cs typeface="Times New Roman" pitchFamily="18" charset="0"/>
              </a:rPr>
              <a:t>HyperText Transfer Protocol</a:t>
            </a:r>
            <a:r>
              <a:rPr lang="en-US" sz="3600" b="1" dirty="0"/>
              <a:t> (HTTP)</a:t>
            </a:r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11560" y="1182960"/>
            <a:ext cx="7239000" cy="5486400"/>
          </a:xfrm>
        </p:spPr>
        <p:txBody>
          <a:bodyPr/>
          <a:lstStyle/>
          <a:p>
            <a:r>
              <a:rPr lang="en-US" sz="2000" dirty="0">
                <a:cs typeface="Times New Roman" pitchFamily="18" charset="0"/>
              </a:rPr>
              <a:t>HTTP stands for HyperText Transfer Protocol</a:t>
            </a:r>
            <a:r>
              <a:rPr lang="en-US" sz="2000" dirty="0"/>
              <a:t> </a:t>
            </a:r>
          </a:p>
          <a:p>
            <a:r>
              <a:rPr lang="en-US" sz="2000" dirty="0">
                <a:cs typeface="Times New Roman" pitchFamily="18" charset="0"/>
              </a:rPr>
              <a:t>This protocol defines the steps necessary for computers to communicate over the World-Wide Web. </a:t>
            </a:r>
          </a:p>
          <a:p>
            <a:pPr algn="just"/>
            <a:r>
              <a:rPr lang="en-US" sz="2000" dirty="0">
                <a:cs typeface="Times New Roman" pitchFamily="18" charset="0"/>
              </a:rPr>
              <a:t>HTTP is basic and simple however its functionality is vital technology in the E-commerce communication.</a:t>
            </a:r>
          </a:p>
          <a:p>
            <a:pPr algn="just"/>
            <a:endParaRPr lang="en-US" sz="2000" dirty="0">
              <a:cs typeface="Times New Roman" pitchFamily="18" charset="0"/>
            </a:endParaRPr>
          </a:p>
          <a:p>
            <a:pPr algn="just"/>
            <a:r>
              <a:rPr lang="en-US" sz="2000" dirty="0">
                <a:cs typeface="Times New Roman" pitchFamily="18" charset="0"/>
              </a:rPr>
              <a:t>Static HTTP: two types</a:t>
            </a:r>
          </a:p>
          <a:p>
            <a:pPr lvl="1" algn="just"/>
            <a:r>
              <a:rPr lang="en-US" sz="1800" dirty="0">
                <a:cs typeface="Times New Roman" pitchFamily="18" charset="0"/>
              </a:rPr>
              <a:t>Original HTTP</a:t>
            </a:r>
            <a:r>
              <a:rPr lang="en-US" sz="1800" b="1" dirty="0">
                <a:cs typeface="Times New Roman" pitchFamily="18" charset="0"/>
              </a:rPr>
              <a:t>: </a:t>
            </a:r>
            <a:r>
              <a:rPr lang="en-US" sz="1800" b="1" dirty="0">
                <a:cs typeface="Times New Roman" pitchFamily="18" charset="0"/>
                <a:hlinkClick r:id="rId3"/>
              </a:rPr>
              <a:t>http://www.fadi.me.uk</a:t>
            </a:r>
            <a:r>
              <a:rPr lang="en-US" sz="1800" b="1" dirty="0">
                <a:cs typeface="Times New Roman" pitchFamily="18" charset="0"/>
              </a:rPr>
              <a:t> </a:t>
            </a:r>
          </a:p>
          <a:p>
            <a:pPr lvl="1" algn="just"/>
            <a:r>
              <a:rPr lang="en-US" sz="1800" dirty="0">
                <a:cs typeface="Times New Roman" pitchFamily="18" charset="0"/>
              </a:rPr>
              <a:t>Secured HTTPS:</a:t>
            </a:r>
            <a:r>
              <a:rPr lang="en-US" sz="1800" b="1" dirty="0">
                <a:cs typeface="Times New Roman" pitchFamily="18" charset="0"/>
              </a:rPr>
              <a:t> </a:t>
            </a:r>
            <a:r>
              <a:rPr lang="en-US" sz="1800" b="1" dirty="0">
                <a:cs typeface="Times New Roman" pitchFamily="18" charset="0"/>
                <a:hlinkClick r:id="rId4"/>
              </a:rPr>
              <a:t>https://ibank.barclays.co.uk</a:t>
            </a:r>
            <a:r>
              <a:rPr lang="en-US" sz="1800" dirty="0">
                <a:cs typeface="Times New Roman" pitchFamily="18" charset="0"/>
              </a:rPr>
              <a:t>  (encrypted)</a:t>
            </a:r>
          </a:p>
          <a:p>
            <a:pPr algn="just"/>
            <a:r>
              <a:rPr lang="en-US" sz="2000" dirty="0">
                <a:cs typeface="Times New Roman" pitchFamily="18" charset="0"/>
              </a:rPr>
              <a:t>Dynamic HTTP: two types</a:t>
            </a:r>
          </a:p>
          <a:p>
            <a:pPr lvl="1"/>
            <a:r>
              <a:rPr lang="en-US" sz="1800" dirty="0">
                <a:cs typeface="Times New Roman" pitchFamily="18" charset="0"/>
              </a:rPr>
              <a:t>GET HTTP</a:t>
            </a:r>
            <a:r>
              <a:rPr lang="en-US" sz="1800" b="1" dirty="0">
                <a:cs typeface="Times New Roman" pitchFamily="18" charset="0"/>
              </a:rPr>
              <a:t>: </a:t>
            </a:r>
            <a:r>
              <a:rPr lang="en-US" sz="1800" b="1" dirty="0">
                <a:cs typeface="Times New Roman" pitchFamily="18" charset="0"/>
                <a:hlinkClick r:id="rId5"/>
              </a:rPr>
              <a:t>http://ipcis.com/database/search.asp?query=userquery</a:t>
            </a:r>
            <a:r>
              <a:rPr lang="en-US" sz="1800" dirty="0">
                <a:cs typeface="Times New Roman" pitchFamily="18" charset="0"/>
              </a:rPr>
              <a:t>  </a:t>
            </a:r>
          </a:p>
          <a:p>
            <a:pPr lvl="1" algn="just"/>
            <a:r>
              <a:rPr lang="en-US" sz="1800" dirty="0">
                <a:cs typeface="Times New Roman" pitchFamily="18" charset="0"/>
              </a:rPr>
              <a:t>POST HTTP, helps to send information over the internet (cannot be view for security reason!)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22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22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22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225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500"/>
                                        <p:tgtEl>
                                          <p:spTgt spid="225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7" dur="500"/>
                                        <p:tgtEl>
                                          <p:spTgt spid="225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build="p" bldLvl="5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620000" y="6248400"/>
            <a:ext cx="1524000" cy="457200"/>
          </a:xfrm>
        </p:spPr>
        <p:txBody>
          <a:bodyPr/>
          <a:lstStyle/>
          <a:p>
            <a:fld id="{6C87D6A8-4365-4773-B04B-E64F237457E6}" type="slidenum">
              <a:rPr lang="en-US"/>
              <a:pPr/>
              <a:t>28</a:t>
            </a:fld>
            <a:endParaRPr lang="en-US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30507" y="990600"/>
            <a:ext cx="7239000" cy="5486400"/>
          </a:xfrm>
        </p:spPr>
        <p:txBody>
          <a:bodyPr/>
          <a:lstStyle/>
          <a:p>
            <a:r>
              <a:rPr lang="en-US" sz="2000" dirty="0">
                <a:cs typeface="Times New Roman" pitchFamily="18" charset="0"/>
              </a:rPr>
              <a:t>So how do you know a Website is secured?</a:t>
            </a:r>
          </a:p>
          <a:p>
            <a:pPr lvl="1"/>
            <a:r>
              <a:rPr lang="en-US" sz="1800" b="1" dirty="0">
                <a:cs typeface="Times New Roman" pitchFamily="18" charset="0"/>
              </a:rPr>
              <a:t>https: </a:t>
            </a:r>
            <a:r>
              <a:rPr lang="en-US" sz="1800" dirty="0">
                <a:cs typeface="Times New Roman" pitchFamily="18" charset="0"/>
              </a:rPr>
              <a:t>means that all communications are encrypted. </a:t>
            </a:r>
          </a:p>
          <a:p>
            <a:pPr lvl="1"/>
            <a:r>
              <a:rPr lang="en-US" sz="1800" b="1" dirty="0">
                <a:cs typeface="Times New Roman" pitchFamily="18" charset="0"/>
              </a:rPr>
              <a:t>https: </a:t>
            </a:r>
            <a:r>
              <a:rPr lang="en-US" sz="1800" dirty="0">
                <a:cs typeface="Times New Roman" pitchFamily="18" charset="0"/>
              </a:rPr>
              <a:t>is a mathematical certificate issued only to registered companies with good credit reference.</a:t>
            </a:r>
          </a:p>
          <a:p>
            <a:pPr lvl="1"/>
            <a:r>
              <a:rPr lang="en-US" sz="1800" dirty="0">
                <a:cs typeface="Times New Roman" pitchFamily="18" charset="0"/>
              </a:rPr>
              <a:t>This makes the connections slower because every communication is sent as secret communication.</a:t>
            </a:r>
          </a:p>
          <a:p>
            <a:pPr lvl="1"/>
            <a:r>
              <a:rPr lang="en-US" sz="1800" dirty="0">
                <a:cs typeface="Times New Roman" pitchFamily="18" charset="0"/>
              </a:rPr>
              <a:t>You should NEVER trust putting your credit card or login to bank account if you do not see the https in the address.</a:t>
            </a:r>
          </a:p>
          <a:p>
            <a:pPr lvl="1"/>
            <a:endParaRPr lang="en-US" sz="1800" dirty="0">
              <a:cs typeface="Times New Roman" pitchFamily="18" charset="0"/>
            </a:endParaRPr>
          </a:p>
        </p:txBody>
      </p:sp>
      <p:graphicFrame>
        <p:nvGraphicFramePr>
          <p:cNvPr id="5530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6349707"/>
              </p:ext>
            </p:extLst>
          </p:nvPr>
        </p:nvGraphicFramePr>
        <p:xfrm>
          <a:off x="715516" y="3641725"/>
          <a:ext cx="3429000" cy="306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624" name="Bitmap Image" r:id="rId4" imgW="5095238" imgH="4552381" progId="PBrush">
                  <p:embed/>
                </p:oleObj>
              </mc:Choice>
              <mc:Fallback>
                <p:oleObj name="Bitmap Image" r:id="rId4" imgW="5095238" imgH="4552381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516" y="3641725"/>
                        <a:ext cx="3429000" cy="3063875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152743"/>
              </p:ext>
            </p:extLst>
          </p:nvPr>
        </p:nvGraphicFramePr>
        <p:xfrm>
          <a:off x="4860032" y="3657600"/>
          <a:ext cx="3200400" cy="312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625" name="Bitmap Image" r:id="rId6" imgW="5761905" imgH="5630061" progId="PBrush">
                  <p:embed/>
                </p:oleObj>
              </mc:Choice>
              <mc:Fallback>
                <p:oleObj name="Bitmap Image" r:id="rId6" imgW="5761905" imgH="5630061" progId="PBrush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032" y="3657600"/>
                        <a:ext cx="3200400" cy="3125787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55576" y="-18256"/>
            <a:ext cx="799288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CCCC"/>
                </a:solidFill>
                <a:effectLst/>
                <a:uLnTx/>
                <a:uFillTx/>
                <a:latin typeface="+mj-lt"/>
                <a:ea typeface="+mj-ea"/>
                <a:cs typeface="Times New Roman" pitchFamily="18" charset="0"/>
              </a:rPr>
              <a:t>HyperText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CCCC"/>
                </a:solidFill>
                <a:effectLst/>
                <a:uLnTx/>
                <a:uFillTx/>
                <a:latin typeface="+mj-lt"/>
                <a:ea typeface="+mj-ea"/>
                <a:cs typeface="Times New Roman" pitchFamily="18" charset="0"/>
              </a:rPr>
              <a:t> Transfer Protocol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CCCC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(HTTP)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build="p" bldLvl="5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4644008" y="6248400"/>
            <a:ext cx="2133600" cy="457200"/>
          </a:xfrm>
          <a:prstGeom prst="rect">
            <a:avLst/>
          </a:prstGeom>
        </p:spPr>
        <p:txBody>
          <a:bodyPr/>
          <a:lstStyle/>
          <a:p>
            <a:fld id="{1E37D9BB-A198-4AC4-95A5-C69EB3BE4166}" type="slidenum">
              <a:rPr lang="en-GB" altLang="en-US"/>
              <a:pPr/>
              <a:t>29</a:t>
            </a:fld>
            <a:endParaRPr lang="en-GB" altLang="en-US"/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503238" y="560388"/>
            <a:ext cx="8229600" cy="57943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Internet Protocols (TCP and IP)</a:t>
            </a:r>
          </a:p>
        </p:txBody>
      </p:sp>
      <p:sp>
        <p:nvSpPr>
          <p:cNvPr id="52227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533400" y="1498133"/>
            <a:ext cx="8229600" cy="4955203"/>
          </a:xfrm>
          <a:noFill/>
          <a:ln/>
        </p:spPr>
        <p:txBody>
          <a:bodyPr>
            <a:spAutoFit/>
          </a:bodyPr>
          <a:lstStyle/>
          <a:p>
            <a:r>
              <a:rPr lang="en-US" b="1" dirty="0"/>
              <a:t>Transmission control protocol (TCP</a:t>
            </a:r>
            <a:r>
              <a:rPr lang="en-US" dirty="0"/>
              <a:t>) – </a:t>
            </a:r>
            <a:r>
              <a:rPr lang="en-US" sz="2400" dirty="0"/>
              <a:t>A </a:t>
            </a:r>
            <a:r>
              <a:rPr lang="en-US" sz="2800" dirty="0"/>
              <a:t>standard that defines how one computer can communicate and exchange data with another computer on the Internet.</a:t>
            </a:r>
          </a:p>
          <a:p>
            <a:r>
              <a:rPr lang="en-US" b="1" dirty="0"/>
              <a:t>Internet protocol</a:t>
            </a:r>
            <a:r>
              <a:rPr lang="en-US" dirty="0"/>
              <a:t> (</a:t>
            </a:r>
            <a:r>
              <a:rPr lang="en-US" b="1" dirty="0"/>
              <a:t>IP</a:t>
            </a:r>
            <a:r>
              <a:rPr lang="en-US" dirty="0"/>
              <a:t>) – Defines the Internet’s addressing scheme.</a:t>
            </a:r>
          </a:p>
          <a:p>
            <a:pPr lvl="1"/>
            <a:r>
              <a:rPr lang="en-US" b="1" dirty="0"/>
              <a:t>IP address</a:t>
            </a:r>
            <a:r>
              <a:rPr lang="en-US" dirty="0"/>
              <a:t> – Each computer connected to the Internet is given an address composed of numbers and periods. Example: </a:t>
            </a:r>
            <a:r>
              <a:rPr lang="en-US" b="1" dirty="0"/>
              <a:t>209.234.456.8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build="p" bldLvl="5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/>
          <a:lstStyle/>
          <a:p>
            <a:fld id="{29D2CE15-7D9B-45B4-AB70-8BEFE58503D1}" type="slidenum">
              <a:rPr lang="en-GB" altLang="en-US"/>
              <a:pPr/>
              <a:t>3</a:t>
            </a:fld>
            <a:endParaRPr lang="en-GB" altLang="en-US" dirty="0"/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Lecture Content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2874"/>
            <a:ext cx="8291264" cy="5184477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80000"/>
              </a:lnSpc>
              <a:buNone/>
            </a:pPr>
            <a:r>
              <a:rPr lang="en-GB" sz="2100" b="1" dirty="0"/>
              <a:t>Second part:</a:t>
            </a:r>
          </a:p>
          <a:p>
            <a:pPr lvl="1">
              <a:lnSpc>
                <a:spcPct val="80000"/>
              </a:lnSpc>
            </a:pPr>
            <a:r>
              <a:rPr lang="en-GB" sz="2000" dirty="0"/>
              <a:t>What is the Internet</a:t>
            </a:r>
          </a:p>
          <a:p>
            <a:pPr lvl="1">
              <a:lnSpc>
                <a:spcPct val="80000"/>
              </a:lnSpc>
            </a:pPr>
            <a:r>
              <a:rPr lang="en-GB" sz="2000" dirty="0"/>
              <a:t>How does the internet work</a:t>
            </a:r>
          </a:p>
          <a:p>
            <a:pPr lvl="1">
              <a:lnSpc>
                <a:spcPct val="80000"/>
              </a:lnSpc>
            </a:pPr>
            <a:r>
              <a:rPr lang="en-GB" sz="2000" dirty="0"/>
              <a:t>History of the Internet</a:t>
            </a:r>
          </a:p>
          <a:p>
            <a:pPr lvl="1">
              <a:lnSpc>
                <a:spcPct val="80000"/>
              </a:lnSpc>
            </a:pPr>
            <a:r>
              <a:rPr lang="en-GB" sz="2000" dirty="0"/>
              <a:t>Internet Service Provider (ISP)</a:t>
            </a:r>
          </a:p>
          <a:p>
            <a:pPr lvl="1">
              <a:lnSpc>
                <a:spcPct val="80000"/>
              </a:lnSpc>
            </a:pPr>
            <a:r>
              <a:rPr lang="en-GB" sz="2000" dirty="0"/>
              <a:t>Uniform Resource Locator (URL)</a:t>
            </a:r>
          </a:p>
          <a:p>
            <a:pPr lvl="1">
              <a:lnSpc>
                <a:spcPct val="80000"/>
              </a:lnSpc>
            </a:pPr>
            <a:r>
              <a:rPr lang="en-GB" sz="2000" dirty="0"/>
              <a:t>Domain Names</a:t>
            </a:r>
          </a:p>
          <a:p>
            <a:pPr lvl="1">
              <a:lnSpc>
                <a:spcPct val="80000"/>
              </a:lnSpc>
            </a:pPr>
            <a:r>
              <a:rPr lang="en-GB" sz="2000" dirty="0"/>
              <a:t>IP Addresses</a:t>
            </a:r>
          </a:p>
          <a:p>
            <a:pPr lvl="1">
              <a:lnSpc>
                <a:spcPct val="80000"/>
              </a:lnSpc>
            </a:pPr>
            <a:r>
              <a:rPr lang="en-GB" sz="2000" dirty="0"/>
              <a:t>World Wide Web</a:t>
            </a:r>
          </a:p>
          <a:p>
            <a:pPr lvl="1">
              <a:lnSpc>
                <a:spcPct val="80000"/>
              </a:lnSpc>
            </a:pPr>
            <a:r>
              <a:rPr lang="en-GB" sz="2000" dirty="0"/>
              <a:t>Web Browsers</a:t>
            </a:r>
          </a:p>
          <a:p>
            <a:pPr lvl="1">
              <a:lnSpc>
                <a:spcPct val="80000"/>
              </a:lnSpc>
            </a:pPr>
            <a:r>
              <a:rPr lang="en-GB" sz="2000" dirty="0"/>
              <a:t>Hypertext Transfer Protocol (HTTP)</a:t>
            </a:r>
          </a:p>
          <a:p>
            <a:pPr lvl="1">
              <a:lnSpc>
                <a:spcPct val="90000"/>
              </a:lnSpc>
            </a:pPr>
            <a:r>
              <a:rPr lang="en-GB" sz="2000" dirty="0"/>
              <a:t>File Transfer Protocol (FTP)</a:t>
            </a:r>
            <a:r>
              <a:rPr lang="en-US" sz="2000" dirty="0"/>
              <a:t> 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Anchors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Forms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Session management and cookies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Scripts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Applets &amp; Components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Web animation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Database-driven Web pages.</a:t>
            </a:r>
          </a:p>
          <a:p>
            <a:pPr lvl="1">
              <a:lnSpc>
                <a:spcPct val="80000"/>
              </a:lnSpc>
            </a:pPr>
            <a:endParaRPr lang="en-GB" sz="2000" dirty="0"/>
          </a:p>
        </p:txBody>
      </p:sp>
      <p:pic>
        <p:nvPicPr>
          <p:cNvPr id="5" name="Picture 4" descr="Doc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60232" y="1844824"/>
            <a:ext cx="1623814" cy="187476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74"/>
    </mc:Choice>
    <mc:Fallback xmlns="">
      <p:transition spd="slow" advTm="715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3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33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33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33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331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33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1331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1331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 bldLvl="5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/>
          <a:lstStyle/>
          <a:p>
            <a:fld id="{0F74CB49-1F02-4C2E-ADB6-14D3EB183D4D}" type="slidenum">
              <a:rPr lang="en-GB" altLang="en-US"/>
              <a:pPr/>
              <a:t>30</a:t>
            </a:fld>
            <a:endParaRPr lang="en-GB" altLang="en-US"/>
          </a:p>
        </p:txBody>
      </p:sp>
      <p:pic>
        <p:nvPicPr>
          <p:cNvPr id="104450" name="Picture 2" descr="cp1844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1371600"/>
            <a:ext cx="1905000" cy="1905000"/>
          </a:xfrm>
          <a:prstGeom prst="rect">
            <a:avLst/>
          </a:prstGeom>
          <a:noFill/>
        </p:spPr>
      </p:pic>
      <p:sp>
        <p:nvSpPr>
          <p:cNvPr id="104451" name="Text Box 3"/>
          <p:cNvSpPr txBox="1">
            <a:spLocks noChangeArrowheads="1"/>
          </p:cNvSpPr>
          <p:nvPr/>
        </p:nvSpPr>
        <p:spPr bwMode="auto">
          <a:xfrm>
            <a:off x="762000" y="838200"/>
            <a:ext cx="259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/>
              <a:t>Your Computer</a:t>
            </a:r>
          </a:p>
        </p:txBody>
      </p:sp>
      <p:pic>
        <p:nvPicPr>
          <p:cNvPr id="104452" name="Picture 4" descr="10_06"/>
          <p:cNvPicPr>
            <a:picLocks noChangeAspect="1" noChangeArrowheads="1"/>
          </p:cNvPicPr>
          <p:nvPr/>
        </p:nvPicPr>
        <p:blipFill>
          <a:blip r:embed="rId4" cstate="print"/>
          <a:srcRect l="2087" t="31757" r="85934" b="31757"/>
          <a:stretch>
            <a:fillRect/>
          </a:stretch>
        </p:blipFill>
        <p:spPr bwMode="auto">
          <a:xfrm>
            <a:off x="6553200" y="1295400"/>
            <a:ext cx="1350963" cy="2133600"/>
          </a:xfrm>
          <a:prstGeom prst="rect">
            <a:avLst/>
          </a:prstGeom>
          <a:noFill/>
        </p:spPr>
      </p:pic>
      <p:sp>
        <p:nvSpPr>
          <p:cNvPr id="104453" name="Text Box 5"/>
          <p:cNvSpPr txBox="1">
            <a:spLocks noChangeArrowheads="1"/>
          </p:cNvSpPr>
          <p:nvPr/>
        </p:nvSpPr>
        <p:spPr bwMode="auto">
          <a:xfrm>
            <a:off x="6248400" y="838200"/>
            <a:ext cx="2209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/>
              <a:t>FTP Server</a:t>
            </a:r>
          </a:p>
        </p:txBody>
      </p:sp>
      <p:sp>
        <p:nvSpPr>
          <p:cNvPr id="104454" name="Text Box 6"/>
          <p:cNvSpPr txBox="1">
            <a:spLocks noChangeArrowheads="1"/>
          </p:cNvSpPr>
          <p:nvPr/>
        </p:nvSpPr>
        <p:spPr bwMode="auto">
          <a:xfrm>
            <a:off x="4876800" y="1676400"/>
            <a:ext cx="1828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rgbClr val="CC6600"/>
                </a:solidFill>
              </a:rPr>
              <a:t>DOWNLOAD</a:t>
            </a:r>
          </a:p>
        </p:txBody>
      </p:sp>
      <p:sp>
        <p:nvSpPr>
          <p:cNvPr id="104455" name="Text Box 7"/>
          <p:cNvSpPr txBox="1">
            <a:spLocks noChangeArrowheads="1"/>
          </p:cNvSpPr>
          <p:nvPr/>
        </p:nvSpPr>
        <p:spPr bwMode="auto">
          <a:xfrm>
            <a:off x="2895600" y="2667000"/>
            <a:ext cx="1371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rgbClr val="333399"/>
                </a:solidFill>
              </a:rPr>
              <a:t>UPLOAD</a:t>
            </a:r>
          </a:p>
        </p:txBody>
      </p:sp>
      <p:sp>
        <p:nvSpPr>
          <p:cNvPr id="104456" name="Text Box 8"/>
          <p:cNvSpPr txBox="1">
            <a:spLocks noGrp="1" noChangeArrowheads="1"/>
          </p:cNvSpPr>
          <p:nvPr>
            <p:ph type="title"/>
          </p:nvPr>
        </p:nvSpPr>
        <p:spPr>
          <a:xfrm>
            <a:off x="488950" y="44624"/>
            <a:ext cx="8229600" cy="769441"/>
          </a:xfrm>
          <a:noFill/>
          <a:ln/>
        </p:spPr>
        <p:txBody>
          <a:bodyPr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/>
              <a:t>File Transfer Protocol (FTP)</a:t>
            </a:r>
          </a:p>
        </p:txBody>
      </p:sp>
      <p:sp>
        <p:nvSpPr>
          <p:cNvPr id="104457" name="Text Box 9"/>
          <p:cNvSpPr txBox="1">
            <a:spLocks noGrp="1" noChangeArrowheads="1"/>
          </p:cNvSpPr>
          <p:nvPr>
            <p:ph type="body" idx="1"/>
          </p:nvPr>
        </p:nvSpPr>
        <p:spPr>
          <a:xfrm>
            <a:off x="288925" y="3363913"/>
            <a:ext cx="8458200" cy="2899255"/>
          </a:xfrm>
          <a:noFill/>
          <a:ln/>
        </p:spPr>
        <p:txBody>
          <a:bodyPr>
            <a:spAutoFit/>
          </a:bodyPr>
          <a:lstStyle/>
          <a:p>
            <a:r>
              <a:rPr lang="en-US" sz="2400" b="1" dirty="0"/>
              <a:t>FTP</a:t>
            </a:r>
            <a:r>
              <a:rPr lang="en-US" sz="2400" dirty="0"/>
              <a:t> is a part of the Internet that enables client computers to transfer files.</a:t>
            </a:r>
          </a:p>
          <a:p>
            <a:r>
              <a:rPr lang="en-US" sz="2400" dirty="0"/>
              <a:t>Transferring files from an FTP site to the client is known as </a:t>
            </a:r>
            <a:r>
              <a:rPr lang="en-US" sz="2400" b="1" dirty="0"/>
              <a:t>downloading</a:t>
            </a:r>
            <a:r>
              <a:rPr lang="en-US" sz="2400" dirty="0"/>
              <a:t>.</a:t>
            </a:r>
          </a:p>
          <a:p>
            <a:r>
              <a:rPr lang="en-US" sz="2400" dirty="0"/>
              <a:t>Transferring files from the client to an FTP site is known as </a:t>
            </a:r>
            <a:r>
              <a:rPr lang="en-US" sz="2400" b="1" dirty="0"/>
              <a:t>uploading</a:t>
            </a:r>
            <a:r>
              <a:rPr lang="en-US" sz="2400" dirty="0"/>
              <a:t>.</a:t>
            </a:r>
          </a:p>
          <a:p>
            <a:r>
              <a:rPr lang="en-US" sz="2400" dirty="0"/>
              <a:t>Clients may store files on an FTP site’s server.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4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44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04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04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0"/>
                            </p:stCondLst>
                            <p:childTnLst>
                              <p:par>
                                <p:cTn id="35" presetID="35" presetClass="path" presetSubtype="0" repeatCount="indefinite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5087E-6 L -0.225 4.45087E-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044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63" presetClass="path" presetSubtype="0" repeatCount="indefinite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67 0.00439 L 0.26667 0.00439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044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1" grpId="0"/>
      <p:bldP spid="104453" grpId="0"/>
      <p:bldP spid="104454" grpId="0"/>
      <p:bldP spid="104454" grpId="1"/>
      <p:bldP spid="104455" grpId="0"/>
      <p:bldP spid="104455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/>
          <a:lstStyle/>
          <a:p>
            <a:fld id="{165EFC75-34BC-4E9F-ADBC-DC2C4109E0C6}" type="slidenum">
              <a:rPr lang="en-GB" altLang="en-US"/>
              <a:pPr/>
              <a:t>31</a:t>
            </a:fld>
            <a:endParaRPr lang="en-GB" altLang="en-US"/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412750" y="393700"/>
            <a:ext cx="8229600" cy="57943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Intranets and Extranets</a:t>
            </a:r>
          </a:p>
        </p:txBody>
      </p:sp>
      <p:sp>
        <p:nvSpPr>
          <p:cNvPr id="53251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196850" y="1128713"/>
            <a:ext cx="4591050" cy="5481637"/>
          </a:xfrm>
          <a:noFill/>
          <a:ln/>
        </p:spPr>
        <p:txBody>
          <a:bodyPr>
            <a:spAutoFit/>
          </a:bodyPr>
          <a:lstStyle/>
          <a:p>
            <a:r>
              <a:rPr lang="en-US" sz="2200" b="1" dirty="0"/>
              <a:t>Intranet </a:t>
            </a:r>
            <a:r>
              <a:rPr lang="en-US" sz="2200" dirty="0"/>
              <a:t>– An internal networking system within a company</a:t>
            </a:r>
            <a:endParaRPr lang="en-US" sz="2200" dirty="0">
              <a:solidFill>
                <a:schemeClr val="hlink"/>
              </a:solidFill>
            </a:endParaRPr>
          </a:p>
          <a:p>
            <a:pPr marL="800100" lvl="1" indent="-342900"/>
            <a:r>
              <a:rPr lang="en-US" sz="2200" dirty="0"/>
              <a:t>They function like the Internet</a:t>
            </a:r>
          </a:p>
          <a:p>
            <a:pPr marL="800100" lvl="1" indent="-342900"/>
            <a:r>
              <a:rPr lang="en-US" sz="2200" dirty="0"/>
              <a:t>They are for internal use only and are not available to those outside the company</a:t>
            </a:r>
          </a:p>
          <a:p>
            <a:pPr marL="1143000" lvl="2" indent="-228600"/>
            <a:r>
              <a:rPr lang="en-US" sz="2100" dirty="0"/>
              <a:t>Companies</a:t>
            </a:r>
          </a:p>
          <a:p>
            <a:pPr marL="1143000" lvl="2" indent="-228600"/>
            <a:r>
              <a:rPr lang="en-US" sz="2100" dirty="0"/>
              <a:t>Some Countries</a:t>
            </a:r>
          </a:p>
          <a:p>
            <a:r>
              <a:rPr lang="en-US" sz="2200" b="1" dirty="0"/>
              <a:t>Firewall </a:t>
            </a:r>
            <a:r>
              <a:rPr lang="en-US" sz="2200" dirty="0"/>
              <a:t>– Software used to screen incoming data</a:t>
            </a:r>
          </a:p>
          <a:p>
            <a:r>
              <a:rPr lang="en-US" sz="2200" b="1" dirty="0"/>
              <a:t>Extranet </a:t>
            </a:r>
            <a:r>
              <a:rPr lang="en-US" sz="2200" dirty="0"/>
              <a:t>– An intranet that can be used by outside sources who access it over the Internet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5003800" y="2203450"/>
            <a:ext cx="4105275" cy="2162175"/>
            <a:chOff x="1104" y="336"/>
            <a:chExt cx="3456" cy="1778"/>
          </a:xfrm>
        </p:grpSpPr>
        <p:sp>
          <p:nvSpPr>
            <p:cNvPr id="53253" name="Rectangle 5"/>
            <p:cNvSpPr>
              <a:spLocks noChangeArrowheads="1"/>
            </p:cNvSpPr>
            <p:nvPr/>
          </p:nvSpPr>
          <p:spPr bwMode="auto">
            <a:xfrm>
              <a:off x="1104" y="336"/>
              <a:ext cx="3456" cy="177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pic>
          <p:nvPicPr>
            <p:cNvPr id="53254" name="Picture 6" descr="intranet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52" y="384"/>
              <a:ext cx="3360" cy="173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5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5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/>
          <a:lstStyle/>
          <a:p>
            <a:fld id="{F14CC6E0-62BE-473A-852A-B097458425B2}" type="slidenum">
              <a:rPr lang="en-GB" altLang="en-US"/>
              <a:pPr/>
              <a:t>32</a:t>
            </a:fld>
            <a:endParaRPr lang="en-GB" altLang="en-US"/>
          </a:p>
        </p:txBody>
      </p:sp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65125"/>
            <a:ext cx="7543800" cy="971550"/>
          </a:xfrm>
          <a:noFill/>
          <a:ln/>
        </p:spPr>
        <p:txBody>
          <a:bodyPr lIns="90488" tIns="44450" rIns="90488" bIns="44450" anchor="ctr"/>
          <a:lstStyle/>
          <a:p>
            <a:r>
              <a:rPr lang="en-GB" b="1" dirty="0"/>
              <a:t>Internet Browsers: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1524000"/>
            <a:ext cx="6553200" cy="4857750"/>
          </a:xfrm>
          <a:noFill/>
          <a:ln/>
        </p:spPr>
        <p:txBody>
          <a:bodyPr lIns="90488" tIns="44450" rIns="90488" bIns="44450"/>
          <a:lstStyle/>
          <a:p>
            <a:r>
              <a:rPr lang="en-US" sz="2600" dirty="0"/>
              <a:t>Software application that finds hypertext documents on the Web and opens them on the user’s computer.</a:t>
            </a:r>
            <a:endParaRPr lang="en-GB" sz="2600" dirty="0"/>
          </a:p>
          <a:p>
            <a:r>
              <a:rPr lang="en-GB" sz="2600" dirty="0"/>
              <a:t>Essential for converting web pages into something visual that users can understand</a:t>
            </a:r>
          </a:p>
          <a:p>
            <a:r>
              <a:rPr lang="en-GB" sz="2600" dirty="0"/>
              <a:t>Early browsers:</a:t>
            </a:r>
          </a:p>
          <a:p>
            <a:pPr marL="742950" lvl="1" indent="-285750"/>
            <a:r>
              <a:rPr lang="en-GB" sz="2200" dirty="0"/>
              <a:t>unable to take advantage of graphics formats</a:t>
            </a:r>
          </a:p>
          <a:p>
            <a:pPr marL="742950" lvl="1" indent="-285750"/>
            <a:r>
              <a:rPr lang="en-GB" sz="2200" dirty="0"/>
              <a:t>only displayed text and hyperlinks</a:t>
            </a:r>
          </a:p>
          <a:p>
            <a:r>
              <a:rPr lang="en-GB" sz="2600" dirty="0"/>
              <a:t>Recent browsers:</a:t>
            </a:r>
          </a:p>
          <a:p>
            <a:pPr marL="742950" lvl="1" indent="-285750"/>
            <a:r>
              <a:rPr lang="en-GB" sz="2200" dirty="0"/>
              <a:t>Allow graphics and movies plug ins</a:t>
            </a:r>
          </a:p>
        </p:txBody>
      </p:sp>
      <p:pic>
        <p:nvPicPr>
          <p:cNvPr id="5" name="Picture 4" descr="templates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88224" y="0"/>
            <a:ext cx="2555776" cy="1639680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6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6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6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6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6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6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6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6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6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6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6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6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2" grpId="0" animBg="1" autoUpdateAnimBg="0"/>
      <p:bldP spid="66563" grpId="0" build="p" bldLvl="5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ACFBA-2910-4A76-BA23-7F2444CE7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Part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C7EE4-2A1C-4F2E-B1B9-3B76BCC22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b="1" dirty="0"/>
              <a:t>Activity 1.3. Identify the correct definitions for the following terms:</a:t>
            </a:r>
          </a:p>
          <a:p>
            <a:pPr lvl="1"/>
            <a:r>
              <a:rPr lang="en-GB" sz="2700" dirty="0"/>
              <a:t>Hypertext</a:t>
            </a:r>
          </a:p>
          <a:p>
            <a:pPr lvl="1"/>
            <a:r>
              <a:rPr lang="en-GB" sz="2700" dirty="0"/>
              <a:t>Hyperlink</a:t>
            </a:r>
          </a:p>
          <a:p>
            <a:pPr lvl="1"/>
            <a:r>
              <a:rPr lang="en-GB" sz="2700" dirty="0"/>
              <a:t>Hypermedia</a:t>
            </a:r>
          </a:p>
          <a:p>
            <a:pPr lvl="1"/>
            <a:r>
              <a:rPr lang="en-GB" sz="2700" dirty="0"/>
              <a:t>Internet Browser</a:t>
            </a:r>
          </a:p>
          <a:p>
            <a:pPr lvl="1"/>
            <a:r>
              <a:rPr lang="en-GB" sz="2700" dirty="0"/>
              <a:t>Intranet</a:t>
            </a:r>
          </a:p>
          <a:p>
            <a:pPr lvl="1"/>
            <a:r>
              <a:rPr lang="en-GB" sz="2700" dirty="0"/>
              <a:t>Extranet</a:t>
            </a:r>
          </a:p>
          <a:p>
            <a:pPr lvl="1"/>
            <a:r>
              <a:rPr lang="en-GB" sz="2700" dirty="0"/>
              <a:t>URL</a:t>
            </a:r>
          </a:p>
          <a:p>
            <a:pPr lvl="1"/>
            <a:r>
              <a:rPr lang="en-GB" sz="2700" dirty="0"/>
              <a:t>HTTP</a:t>
            </a:r>
          </a:p>
          <a:p>
            <a:pPr lvl="1"/>
            <a:r>
              <a:rPr lang="en-GB" sz="2700" dirty="0"/>
              <a:t>HTTPS</a:t>
            </a:r>
          </a:p>
          <a:p>
            <a:pPr lvl="1"/>
            <a:r>
              <a:rPr lang="en-GB" sz="2700" dirty="0"/>
              <a:t>FTP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65628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096000" y="6248400"/>
            <a:ext cx="1524000" cy="457200"/>
          </a:xfrm>
          <a:prstGeom prst="rect">
            <a:avLst/>
          </a:prstGeom>
        </p:spPr>
        <p:txBody>
          <a:bodyPr/>
          <a:lstStyle/>
          <a:p>
            <a:fld id="{9C540BAD-3D73-4348-AA8E-0864CFB07DEB}" type="slidenum">
              <a:rPr lang="en-US"/>
              <a:pPr/>
              <a:t>34</a:t>
            </a:fld>
            <a:endParaRPr lang="en-US"/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Static Vs Dynamic pages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sz="2800"/>
              <a:t> </a:t>
            </a:r>
            <a:r>
              <a:rPr lang="en-GB" sz="2800" b="1"/>
              <a:t>Static Website:</a:t>
            </a:r>
            <a:r>
              <a:rPr lang="en-GB" sz="2800"/>
              <a:t> These are static pages with no interaction with user. </a:t>
            </a:r>
          </a:p>
          <a:p>
            <a:pPr lvl="1">
              <a:lnSpc>
                <a:spcPct val="90000"/>
              </a:lnSpc>
            </a:pPr>
            <a:r>
              <a:rPr lang="en-GB" sz="2400"/>
              <a:t>They are like pages of a book, you can just read the Website and move from one page to the other.</a:t>
            </a:r>
          </a:p>
          <a:p>
            <a:pPr>
              <a:lnSpc>
                <a:spcPct val="90000"/>
              </a:lnSpc>
            </a:pPr>
            <a:r>
              <a:rPr lang="en-GB" sz="2800" b="1"/>
              <a:t>Dynamic Web applications:</a:t>
            </a:r>
            <a:r>
              <a:rPr lang="en-GB" sz="2800"/>
              <a:t> These are fully interactive Web sites that allow users to interact with program on several levels.</a:t>
            </a:r>
          </a:p>
          <a:p>
            <a:pPr lvl="1">
              <a:lnSpc>
                <a:spcPct val="90000"/>
              </a:lnSpc>
            </a:pPr>
            <a:r>
              <a:rPr lang="en-GB" sz="2400"/>
              <a:t>These are pages that allow users to make commercial order, it can store your details for future visits, and/or allow you to send/receive messages.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2A3785-BAE4-46B4-9623-5C09E459B5FE}"/>
              </a:ext>
            </a:extLst>
          </p:cNvPr>
          <p:cNvSpPr txBox="1"/>
          <p:nvPr/>
        </p:nvSpPr>
        <p:spPr>
          <a:xfrm>
            <a:off x="7981890" y="13347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CCCC"/>
                </a:solidFill>
              </a:rPr>
              <a:t>Part 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build="p" bldLvl="5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096000" y="6248400"/>
            <a:ext cx="1524000" cy="457200"/>
          </a:xfrm>
          <a:prstGeom prst="rect">
            <a:avLst/>
          </a:prstGeom>
        </p:spPr>
        <p:txBody>
          <a:bodyPr/>
          <a:lstStyle/>
          <a:p>
            <a:fld id="{FCDF7781-A402-4C2D-99AC-FCD1F3D6CB89}" type="slidenum">
              <a:rPr lang="en-US"/>
              <a:pPr/>
              <a:t>35</a:t>
            </a:fld>
            <a:endParaRPr lang="en-US"/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Static Vs Dynamic pages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GB" dirty="0"/>
              <a:t>Examples of </a:t>
            </a:r>
            <a:r>
              <a:rPr lang="en-GB" b="1" dirty="0"/>
              <a:t>Static Web pages</a:t>
            </a:r>
            <a:r>
              <a:rPr lang="en-GB" dirty="0"/>
              <a:t>:</a:t>
            </a:r>
          </a:p>
          <a:p>
            <a:pPr>
              <a:buFontTx/>
              <a:buChar char="-"/>
            </a:pPr>
            <a:r>
              <a:rPr lang="en-GB" dirty="0"/>
              <a:t>Some: Home pages, Newspaper pages, and some small businesses.</a:t>
            </a:r>
          </a:p>
          <a:p>
            <a:pPr>
              <a:buFontTx/>
              <a:buNone/>
            </a:pPr>
            <a:r>
              <a:rPr lang="en-GB" dirty="0"/>
              <a:t>Examples of </a:t>
            </a:r>
            <a:r>
              <a:rPr lang="en-GB" b="1" dirty="0"/>
              <a:t>Dynamic Web pages</a:t>
            </a:r>
            <a:r>
              <a:rPr lang="en-GB" dirty="0"/>
              <a:t>:</a:t>
            </a:r>
          </a:p>
          <a:p>
            <a:pPr>
              <a:buFontTx/>
              <a:buNone/>
            </a:pPr>
            <a:r>
              <a:rPr lang="en-GB" dirty="0"/>
              <a:t>- All: Web emails, E-commerce companies, Web pages involving login…etc.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 build="p" bldLvl="4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096000" y="6248400"/>
            <a:ext cx="1524000" cy="457200"/>
          </a:xfrm>
          <a:prstGeom prst="rect">
            <a:avLst/>
          </a:prstGeom>
        </p:spPr>
        <p:txBody>
          <a:bodyPr/>
          <a:lstStyle/>
          <a:p>
            <a:fld id="{91A6763A-50AB-4FE7-9324-51D4D5964357}" type="slidenum">
              <a:rPr lang="en-US"/>
              <a:pPr/>
              <a:t>36</a:t>
            </a:fld>
            <a:endParaRPr lang="en-US"/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-152400"/>
            <a:ext cx="7391400" cy="1143000"/>
          </a:xfrm>
        </p:spPr>
        <p:txBody>
          <a:bodyPr/>
          <a:lstStyle/>
          <a:p>
            <a:r>
              <a:rPr lang="en-GB" b="1" dirty="0"/>
              <a:t>Example of Static page</a:t>
            </a:r>
          </a:p>
        </p:txBody>
      </p:sp>
      <p:graphicFrame>
        <p:nvGraphicFramePr>
          <p:cNvPr id="52230" name="Object 6"/>
          <p:cNvGraphicFramePr>
            <a:graphicFrameLocks noChangeAspect="1"/>
          </p:cNvGraphicFramePr>
          <p:nvPr/>
        </p:nvGraphicFramePr>
        <p:xfrm>
          <a:off x="762000" y="911225"/>
          <a:ext cx="6248400" cy="587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15" name="Bitmap Image" r:id="rId5" imgW="5657143" imgH="5315692" progId="PBrush">
                  <p:embed/>
                </p:oleObj>
              </mc:Choice>
              <mc:Fallback>
                <p:oleObj name="Bitmap Image" r:id="rId5" imgW="5657143" imgH="5315692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911225"/>
                        <a:ext cx="6248400" cy="587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22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096000" y="6248400"/>
            <a:ext cx="1524000" cy="457200"/>
          </a:xfrm>
          <a:prstGeom prst="rect">
            <a:avLst/>
          </a:prstGeom>
        </p:spPr>
        <p:txBody>
          <a:bodyPr/>
          <a:lstStyle/>
          <a:p>
            <a:fld id="{2267F82A-BD7A-4111-8012-00A6A9D4D92B}" type="slidenum">
              <a:rPr lang="en-US"/>
              <a:pPr/>
              <a:t>37</a:t>
            </a:fld>
            <a:endParaRPr lang="en-US"/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-152400"/>
            <a:ext cx="7391400" cy="1143000"/>
          </a:xfrm>
        </p:spPr>
        <p:txBody>
          <a:bodyPr/>
          <a:lstStyle/>
          <a:p>
            <a:r>
              <a:rPr lang="en-GB" b="1" dirty="0"/>
              <a:t>Example of Dynamic page</a:t>
            </a:r>
          </a:p>
        </p:txBody>
      </p:sp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990600"/>
            <a:ext cx="7772400" cy="582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096000" y="6248400"/>
            <a:ext cx="1524000" cy="457200"/>
          </a:xfrm>
          <a:prstGeom prst="rect">
            <a:avLst/>
          </a:prstGeom>
        </p:spPr>
        <p:txBody>
          <a:bodyPr/>
          <a:lstStyle/>
          <a:p>
            <a:fld id="{2CE6AC52-CB29-4008-8F60-BF796A1A89CD}" type="slidenum">
              <a:rPr lang="en-US"/>
              <a:pPr/>
              <a:t>38</a:t>
            </a:fld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-228600"/>
            <a:ext cx="7391400" cy="1143000"/>
          </a:xfrm>
        </p:spPr>
        <p:txBody>
          <a:bodyPr/>
          <a:lstStyle/>
          <a:p>
            <a:r>
              <a:rPr lang="en-US" b="1" dirty="0"/>
              <a:t>Static vs Dynamic</a:t>
            </a:r>
            <a:endParaRPr lang="en-US" sz="1400" b="1" dirty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14400"/>
            <a:ext cx="7391400" cy="762000"/>
          </a:xfrm>
        </p:spPr>
        <p:txBody>
          <a:bodyPr/>
          <a:lstStyle/>
          <a:p>
            <a:r>
              <a:rPr lang="en-US" dirty="0"/>
              <a:t>Technically the difference is:</a:t>
            </a:r>
          </a:p>
          <a:p>
            <a:pPr>
              <a:buFont typeface="Wingdings" pitchFamily="2" charset="2"/>
              <a:buNone/>
            </a:pPr>
            <a:endParaRPr lang="en-US" sz="2400" dirty="0">
              <a:cs typeface="Times New Roman" pitchFamily="18" charset="0"/>
            </a:endParaRPr>
          </a:p>
        </p:txBody>
      </p:sp>
      <p:sp>
        <p:nvSpPr>
          <p:cNvPr id="23653" name="Rectangle 101"/>
          <p:cNvSpPr>
            <a:spLocks noChangeArrowheads="1"/>
          </p:cNvSpPr>
          <p:nvPr/>
        </p:nvSpPr>
        <p:spPr bwMode="auto">
          <a:xfrm>
            <a:off x="4224338" y="29194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3621" name="Text Box 69"/>
          <p:cNvSpPr txBox="1">
            <a:spLocks noChangeArrowheads="1"/>
          </p:cNvSpPr>
          <p:nvPr/>
        </p:nvSpPr>
        <p:spPr bwMode="auto">
          <a:xfrm>
            <a:off x="457200" y="2209800"/>
            <a:ext cx="3200400" cy="4114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000" b="1" dirty="0"/>
              <a:t>Static Web Page:</a:t>
            </a:r>
          </a:p>
          <a:p>
            <a:pPr eaLnBrk="0" hangingPunct="0"/>
            <a:endParaRPr lang="en-US" sz="1200" dirty="0"/>
          </a:p>
          <a:p>
            <a:pPr eaLnBrk="0" hangingPunct="0"/>
            <a:endParaRPr lang="en-US" sz="1200" dirty="0"/>
          </a:p>
          <a:p>
            <a:pPr eaLnBrk="0" hangingPunct="0"/>
            <a:endParaRPr lang="en-US" sz="1200" dirty="0"/>
          </a:p>
          <a:p>
            <a:pPr eaLnBrk="0" hangingPunct="0"/>
            <a:endParaRPr lang="en-US" sz="1200" dirty="0"/>
          </a:p>
          <a:p>
            <a:pPr eaLnBrk="0" hangingPunct="0"/>
            <a:endParaRPr lang="en-US" sz="1200" dirty="0"/>
          </a:p>
          <a:p>
            <a:pPr eaLnBrk="0" hangingPunct="0"/>
            <a:endParaRPr lang="en-US" sz="1200" dirty="0"/>
          </a:p>
          <a:p>
            <a:pPr eaLnBrk="0" hangingPunct="0"/>
            <a:endParaRPr lang="en-US" sz="1200" dirty="0"/>
          </a:p>
          <a:p>
            <a:pPr eaLnBrk="0" hangingPunct="0"/>
            <a:endParaRPr lang="en-US" sz="1200" dirty="0"/>
          </a:p>
          <a:p>
            <a:pPr eaLnBrk="0" hangingPunct="0"/>
            <a:endParaRPr lang="en-US" sz="1200" dirty="0"/>
          </a:p>
          <a:p>
            <a:pPr eaLnBrk="0" hangingPunct="0"/>
            <a:endParaRPr lang="en-US" sz="1200" dirty="0"/>
          </a:p>
          <a:p>
            <a:pPr eaLnBrk="0" hangingPunct="0"/>
            <a:endParaRPr lang="en-US" sz="1200" dirty="0"/>
          </a:p>
          <a:p>
            <a:pPr eaLnBrk="0" hangingPunct="0"/>
            <a:endParaRPr lang="en-US" sz="1200" dirty="0"/>
          </a:p>
          <a:p>
            <a:pPr eaLnBrk="0" hangingPunct="0"/>
            <a:endParaRPr lang="en-US" sz="1200" dirty="0"/>
          </a:p>
          <a:p>
            <a:pPr eaLnBrk="0" hangingPunct="0"/>
            <a:endParaRPr lang="en-US" sz="1200" dirty="0"/>
          </a:p>
        </p:txBody>
      </p:sp>
      <p:sp>
        <p:nvSpPr>
          <p:cNvPr id="23623" name="Line 71"/>
          <p:cNvSpPr>
            <a:spLocks noChangeShapeType="1"/>
          </p:cNvSpPr>
          <p:nvPr/>
        </p:nvSpPr>
        <p:spPr bwMode="auto">
          <a:xfrm flipH="1">
            <a:off x="893763" y="3495675"/>
            <a:ext cx="0" cy="15430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23625" name="Text Box 73"/>
          <p:cNvSpPr txBox="1">
            <a:spLocks noChangeArrowheads="1"/>
          </p:cNvSpPr>
          <p:nvPr/>
        </p:nvSpPr>
        <p:spPr bwMode="auto">
          <a:xfrm>
            <a:off x="457200" y="3752850"/>
            <a:ext cx="1017588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000"/>
              <a:t>Request</a:t>
            </a:r>
          </a:p>
        </p:txBody>
      </p:sp>
      <p:sp>
        <p:nvSpPr>
          <p:cNvPr id="23626" name="Line 74"/>
          <p:cNvSpPr>
            <a:spLocks noChangeShapeType="1"/>
          </p:cNvSpPr>
          <p:nvPr/>
        </p:nvSpPr>
        <p:spPr bwMode="auto">
          <a:xfrm flipV="1">
            <a:off x="1330324" y="3789039"/>
            <a:ext cx="1315" cy="124968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23627" name="Text Box 75"/>
          <p:cNvSpPr txBox="1">
            <a:spLocks noChangeArrowheads="1"/>
          </p:cNvSpPr>
          <p:nvPr/>
        </p:nvSpPr>
        <p:spPr bwMode="auto">
          <a:xfrm>
            <a:off x="1039813" y="4267200"/>
            <a:ext cx="871537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000"/>
              <a:t>HTML file</a:t>
            </a:r>
          </a:p>
        </p:txBody>
      </p:sp>
      <p:sp>
        <p:nvSpPr>
          <p:cNvPr id="23628" name="Text Box 76"/>
          <p:cNvSpPr txBox="1">
            <a:spLocks noChangeArrowheads="1"/>
          </p:cNvSpPr>
          <p:nvPr/>
        </p:nvSpPr>
        <p:spPr bwMode="auto">
          <a:xfrm>
            <a:off x="2362200" y="4714850"/>
            <a:ext cx="1163638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200" b="1"/>
              <a:t>HTML page</a:t>
            </a:r>
          </a:p>
        </p:txBody>
      </p:sp>
      <p:sp>
        <p:nvSpPr>
          <p:cNvPr id="23630" name="Text Box 78"/>
          <p:cNvSpPr txBox="1">
            <a:spLocks noChangeArrowheads="1"/>
          </p:cNvSpPr>
          <p:nvPr/>
        </p:nvSpPr>
        <p:spPr bwMode="auto">
          <a:xfrm>
            <a:off x="2186707" y="3284984"/>
            <a:ext cx="873125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000" dirty="0"/>
              <a:t>Render</a:t>
            </a:r>
          </a:p>
        </p:txBody>
      </p:sp>
      <p:sp>
        <p:nvSpPr>
          <p:cNvPr id="23632" name="Text Box 80"/>
          <p:cNvSpPr txBox="1">
            <a:spLocks noChangeArrowheads="1"/>
          </p:cNvSpPr>
          <p:nvPr/>
        </p:nvSpPr>
        <p:spPr bwMode="auto">
          <a:xfrm>
            <a:off x="1115616" y="3403277"/>
            <a:ext cx="873125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800" b="1" dirty="0"/>
              <a:t>Client Computer</a:t>
            </a:r>
          </a:p>
        </p:txBody>
      </p:sp>
      <p:sp>
        <p:nvSpPr>
          <p:cNvPr id="23631" name="Text Box 79"/>
          <p:cNvSpPr txBox="1">
            <a:spLocks noChangeArrowheads="1"/>
          </p:cNvSpPr>
          <p:nvPr/>
        </p:nvSpPr>
        <p:spPr bwMode="auto">
          <a:xfrm>
            <a:off x="1468214" y="5794970"/>
            <a:ext cx="871538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000" b="1" dirty="0"/>
              <a:t>Web Server</a:t>
            </a:r>
          </a:p>
        </p:txBody>
      </p:sp>
      <p:sp>
        <p:nvSpPr>
          <p:cNvPr id="23633" name="Text Box 81"/>
          <p:cNvSpPr txBox="1">
            <a:spLocks noChangeArrowheads="1"/>
          </p:cNvSpPr>
          <p:nvPr/>
        </p:nvSpPr>
        <p:spPr bwMode="auto">
          <a:xfrm>
            <a:off x="3657600" y="2209800"/>
            <a:ext cx="3200400" cy="4114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000" b="1" dirty="0"/>
              <a:t>Dynamic Web page</a:t>
            </a:r>
            <a:r>
              <a:rPr lang="en-US" sz="1200" b="1" dirty="0"/>
              <a:t>:</a:t>
            </a:r>
          </a:p>
          <a:p>
            <a:pPr eaLnBrk="0" hangingPunct="0"/>
            <a:endParaRPr lang="en-US" sz="1200" dirty="0"/>
          </a:p>
          <a:p>
            <a:pPr eaLnBrk="0" hangingPunct="0"/>
            <a:endParaRPr lang="en-US" sz="1200" dirty="0"/>
          </a:p>
          <a:p>
            <a:pPr eaLnBrk="0" hangingPunct="0"/>
            <a:endParaRPr lang="en-US" sz="1200" dirty="0"/>
          </a:p>
          <a:p>
            <a:pPr eaLnBrk="0" hangingPunct="0"/>
            <a:endParaRPr lang="en-US" sz="1200" dirty="0"/>
          </a:p>
          <a:p>
            <a:pPr eaLnBrk="0" hangingPunct="0"/>
            <a:endParaRPr lang="en-US" sz="1200" dirty="0"/>
          </a:p>
          <a:p>
            <a:pPr eaLnBrk="0" hangingPunct="0"/>
            <a:endParaRPr lang="en-US" sz="1200" dirty="0"/>
          </a:p>
          <a:p>
            <a:pPr eaLnBrk="0" hangingPunct="0"/>
            <a:endParaRPr lang="en-US" sz="1200" dirty="0"/>
          </a:p>
          <a:p>
            <a:pPr eaLnBrk="0" hangingPunct="0"/>
            <a:endParaRPr lang="en-US" sz="1200" dirty="0"/>
          </a:p>
          <a:p>
            <a:pPr eaLnBrk="0" hangingPunct="0"/>
            <a:endParaRPr lang="en-US" sz="1200" dirty="0"/>
          </a:p>
          <a:p>
            <a:pPr eaLnBrk="0" hangingPunct="0"/>
            <a:endParaRPr lang="en-US" sz="1200" dirty="0"/>
          </a:p>
          <a:p>
            <a:pPr eaLnBrk="0" hangingPunct="0"/>
            <a:endParaRPr lang="en-US" sz="1200" dirty="0"/>
          </a:p>
          <a:p>
            <a:pPr eaLnBrk="0" hangingPunct="0"/>
            <a:endParaRPr lang="en-US" sz="1200" dirty="0"/>
          </a:p>
          <a:p>
            <a:pPr eaLnBrk="0" hangingPunct="0"/>
            <a:endParaRPr lang="en-US" sz="1200" dirty="0"/>
          </a:p>
          <a:p>
            <a:pPr eaLnBrk="0" hangingPunct="0"/>
            <a:endParaRPr lang="en-US" sz="1200" dirty="0"/>
          </a:p>
        </p:txBody>
      </p:sp>
      <p:sp>
        <p:nvSpPr>
          <p:cNvPr id="23635" name="Line 83"/>
          <p:cNvSpPr>
            <a:spLocks noChangeShapeType="1"/>
          </p:cNvSpPr>
          <p:nvPr/>
        </p:nvSpPr>
        <p:spPr bwMode="auto">
          <a:xfrm flipH="1">
            <a:off x="4094163" y="3495675"/>
            <a:ext cx="0" cy="15430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23637" name="Text Box 85"/>
          <p:cNvSpPr txBox="1">
            <a:spLocks noChangeArrowheads="1"/>
          </p:cNvSpPr>
          <p:nvPr/>
        </p:nvSpPr>
        <p:spPr bwMode="auto">
          <a:xfrm>
            <a:off x="3657600" y="3752850"/>
            <a:ext cx="1017588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000"/>
              <a:t>Request</a:t>
            </a:r>
          </a:p>
        </p:txBody>
      </p:sp>
      <p:sp>
        <p:nvSpPr>
          <p:cNvPr id="23638" name="Line 86"/>
          <p:cNvSpPr>
            <a:spLocks noChangeShapeType="1"/>
          </p:cNvSpPr>
          <p:nvPr/>
        </p:nvSpPr>
        <p:spPr bwMode="auto">
          <a:xfrm flipV="1">
            <a:off x="4675188" y="4781550"/>
            <a:ext cx="1019175" cy="5143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23639" name="Text Box 87"/>
          <p:cNvSpPr txBox="1">
            <a:spLocks noChangeArrowheads="1"/>
          </p:cNvSpPr>
          <p:nvPr/>
        </p:nvSpPr>
        <p:spPr bwMode="auto">
          <a:xfrm>
            <a:off x="4821238" y="4910138"/>
            <a:ext cx="87312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000"/>
              <a:t>Render </a:t>
            </a:r>
          </a:p>
        </p:txBody>
      </p:sp>
      <p:sp>
        <p:nvSpPr>
          <p:cNvPr id="23640" name="Text Box 88"/>
          <p:cNvSpPr txBox="1">
            <a:spLocks noChangeArrowheads="1"/>
          </p:cNvSpPr>
          <p:nvPr/>
        </p:nvSpPr>
        <p:spPr bwMode="auto">
          <a:xfrm>
            <a:off x="5796136" y="4797152"/>
            <a:ext cx="1523677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200" b="1" dirty="0"/>
              <a:t>PHP page</a:t>
            </a:r>
          </a:p>
        </p:txBody>
      </p:sp>
      <p:pic>
        <p:nvPicPr>
          <p:cNvPr id="46" name="Picture 45" descr="Webpage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5776" y="3861048"/>
            <a:ext cx="780678" cy="780678"/>
          </a:xfrm>
          <a:prstGeom prst="rect">
            <a:avLst/>
          </a:prstGeom>
        </p:spPr>
      </p:pic>
      <p:sp>
        <p:nvSpPr>
          <p:cNvPr id="23642" name="Text Box 90"/>
          <p:cNvSpPr txBox="1">
            <a:spLocks noChangeArrowheads="1"/>
          </p:cNvSpPr>
          <p:nvPr/>
        </p:nvSpPr>
        <p:spPr bwMode="auto">
          <a:xfrm>
            <a:off x="5257800" y="3367088"/>
            <a:ext cx="873125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000"/>
              <a:t>Display</a:t>
            </a:r>
          </a:p>
        </p:txBody>
      </p:sp>
      <p:sp>
        <p:nvSpPr>
          <p:cNvPr id="23644" name="Text Box 92"/>
          <p:cNvSpPr txBox="1">
            <a:spLocks noChangeArrowheads="1"/>
          </p:cNvSpPr>
          <p:nvPr/>
        </p:nvSpPr>
        <p:spPr bwMode="auto">
          <a:xfrm flipH="1">
            <a:off x="4967287" y="2724150"/>
            <a:ext cx="828848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800" b="1"/>
              <a:t>Web</a:t>
            </a:r>
          </a:p>
          <a:p>
            <a:pPr eaLnBrk="0" hangingPunct="0"/>
            <a:r>
              <a:rPr lang="en-US" sz="800" b="1"/>
              <a:t>Browser</a:t>
            </a:r>
          </a:p>
        </p:txBody>
      </p:sp>
      <p:sp>
        <p:nvSpPr>
          <p:cNvPr id="23646" name="Line 94"/>
          <p:cNvSpPr>
            <a:spLocks noChangeShapeType="1"/>
          </p:cNvSpPr>
          <p:nvPr/>
        </p:nvSpPr>
        <p:spPr bwMode="auto">
          <a:xfrm flipH="1">
            <a:off x="4675188" y="4781550"/>
            <a:ext cx="1309687" cy="6429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23647" name="Line 95"/>
          <p:cNvSpPr>
            <a:spLocks noChangeShapeType="1"/>
          </p:cNvSpPr>
          <p:nvPr/>
        </p:nvSpPr>
        <p:spPr bwMode="auto">
          <a:xfrm flipV="1">
            <a:off x="4675188" y="5805264"/>
            <a:ext cx="472876" cy="498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23648" name="Text Box 96"/>
          <p:cNvSpPr txBox="1">
            <a:spLocks noChangeArrowheads="1"/>
          </p:cNvSpPr>
          <p:nvPr/>
        </p:nvSpPr>
        <p:spPr bwMode="auto">
          <a:xfrm>
            <a:off x="5868144" y="5517232"/>
            <a:ext cx="1309687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200" b="1" dirty="0"/>
              <a:t>Database repository</a:t>
            </a:r>
          </a:p>
        </p:txBody>
      </p:sp>
      <p:pic>
        <p:nvPicPr>
          <p:cNvPr id="38" name="Picture 37" descr="Computer image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9552" y="2564904"/>
            <a:ext cx="1352507" cy="946755"/>
          </a:xfrm>
          <a:prstGeom prst="rect">
            <a:avLst/>
          </a:prstGeom>
        </p:spPr>
      </p:pic>
      <p:sp>
        <p:nvSpPr>
          <p:cNvPr id="40" name="Text Box 80"/>
          <p:cNvSpPr txBox="1">
            <a:spLocks noChangeArrowheads="1"/>
          </p:cNvSpPr>
          <p:nvPr/>
        </p:nvSpPr>
        <p:spPr bwMode="auto">
          <a:xfrm>
            <a:off x="4274939" y="3403277"/>
            <a:ext cx="873125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800" b="1" dirty="0"/>
              <a:t>Client Computer</a:t>
            </a:r>
          </a:p>
        </p:txBody>
      </p:sp>
      <p:pic>
        <p:nvPicPr>
          <p:cNvPr id="41" name="Picture 40" descr="Computer image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98875" y="2564904"/>
            <a:ext cx="1352507" cy="946755"/>
          </a:xfrm>
          <a:prstGeom prst="rect">
            <a:avLst/>
          </a:prstGeom>
        </p:spPr>
      </p:pic>
      <p:sp>
        <p:nvSpPr>
          <p:cNvPr id="23641" name="Line 89"/>
          <p:cNvSpPr>
            <a:spLocks noChangeShapeType="1"/>
          </p:cNvSpPr>
          <p:nvPr/>
        </p:nvSpPr>
        <p:spPr bwMode="auto">
          <a:xfrm>
            <a:off x="4932040" y="3140967"/>
            <a:ext cx="1052835" cy="86905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GB"/>
          </a:p>
        </p:txBody>
      </p:sp>
      <p:pic>
        <p:nvPicPr>
          <p:cNvPr id="42" name="Picture 41" descr="ServerImage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3568" y="5157192"/>
            <a:ext cx="816098" cy="1064475"/>
          </a:xfrm>
          <a:prstGeom prst="rect">
            <a:avLst/>
          </a:prstGeom>
        </p:spPr>
      </p:pic>
      <p:sp>
        <p:nvSpPr>
          <p:cNvPr id="43" name="Text Box 79"/>
          <p:cNvSpPr txBox="1">
            <a:spLocks noChangeArrowheads="1"/>
          </p:cNvSpPr>
          <p:nvPr/>
        </p:nvSpPr>
        <p:spPr bwMode="auto">
          <a:xfrm>
            <a:off x="4492550" y="5866978"/>
            <a:ext cx="871538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000" b="1" dirty="0"/>
              <a:t>Web Server</a:t>
            </a:r>
          </a:p>
        </p:txBody>
      </p:sp>
      <p:pic>
        <p:nvPicPr>
          <p:cNvPr id="44" name="Picture 43" descr="ServerImage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72470" y="5157192"/>
            <a:ext cx="816098" cy="1064475"/>
          </a:xfrm>
          <a:prstGeom prst="rect">
            <a:avLst/>
          </a:prstGeom>
        </p:spPr>
      </p:pic>
      <p:pic>
        <p:nvPicPr>
          <p:cNvPr id="45" name="Picture 44" descr="Database symbol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48064" y="5301208"/>
            <a:ext cx="838389" cy="924694"/>
          </a:xfrm>
          <a:prstGeom prst="rect">
            <a:avLst/>
          </a:prstGeom>
        </p:spPr>
      </p:pic>
      <p:sp>
        <p:nvSpPr>
          <p:cNvPr id="23629" name="Line 77"/>
          <p:cNvSpPr>
            <a:spLocks noChangeShapeType="1"/>
          </p:cNvSpPr>
          <p:nvPr/>
        </p:nvSpPr>
        <p:spPr bwMode="auto">
          <a:xfrm>
            <a:off x="1835697" y="3212977"/>
            <a:ext cx="792088" cy="64807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pic>
        <p:nvPicPr>
          <p:cNvPr id="47" name="Picture 46" descr="Webpage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96136" y="4005064"/>
            <a:ext cx="780678" cy="7806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3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236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23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23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23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23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23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500"/>
                                        <p:tgtEl>
                                          <p:spTgt spid="23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7" dur="500"/>
                                        <p:tgtEl>
                                          <p:spTgt spid="236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2" dur="500"/>
                                        <p:tgtEl>
                                          <p:spTgt spid="23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7" dur="500"/>
                                        <p:tgtEl>
                                          <p:spTgt spid="23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2" dur="500"/>
                                        <p:tgtEl>
                                          <p:spTgt spid="236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7" dur="500"/>
                                        <p:tgtEl>
                                          <p:spTgt spid="23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2" dur="500"/>
                                        <p:tgtEl>
                                          <p:spTgt spid="23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7" dur="500"/>
                                        <p:tgtEl>
                                          <p:spTgt spid="236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2" dur="500"/>
                                        <p:tgtEl>
                                          <p:spTgt spid="23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7" dur="500"/>
                                        <p:tgtEl>
                                          <p:spTgt spid="23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23" grpId="0" animBg="1"/>
      <p:bldP spid="23625" grpId="0" build="p" autoUpdateAnimBg="0"/>
      <p:bldP spid="23626" grpId="0" animBg="1"/>
      <p:bldP spid="23627" grpId="0" build="p" autoUpdateAnimBg="0"/>
      <p:bldP spid="23628" grpId="0" build="p" autoUpdateAnimBg="0"/>
      <p:bldP spid="23630" grpId="0" build="p" autoUpdateAnimBg="0"/>
      <p:bldP spid="23635" grpId="0" animBg="1"/>
      <p:bldP spid="23637" grpId="0" build="p" autoUpdateAnimBg="0"/>
      <p:bldP spid="23638" grpId="0" animBg="1"/>
      <p:bldP spid="23639" grpId="0" build="p" autoUpdateAnimBg="0"/>
      <p:bldP spid="23640" grpId="0" build="p" autoUpdateAnimBg="0"/>
      <p:bldP spid="23642" grpId="0" build="p" autoUpdateAnimBg="0"/>
      <p:bldP spid="23646" grpId="0" animBg="1"/>
      <p:bldP spid="23647" grpId="0" animBg="1"/>
      <p:bldP spid="23648" grpId="0" build="p" autoUpdateAnimBg="0"/>
      <p:bldP spid="23641" grpId="0" animBg="1"/>
      <p:bldP spid="2362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096000" y="6248400"/>
            <a:ext cx="1524000" cy="457200"/>
          </a:xfrm>
          <a:prstGeom prst="rect">
            <a:avLst/>
          </a:prstGeom>
        </p:spPr>
        <p:txBody>
          <a:bodyPr/>
          <a:lstStyle/>
          <a:p>
            <a:fld id="{91FB4A10-4022-4069-8225-CE456A920FFE}" type="slidenum">
              <a:rPr lang="en-US"/>
              <a:pPr/>
              <a:t>39</a:t>
            </a:fld>
            <a:endParaRPr lang="en-US"/>
          </a:p>
        </p:txBody>
      </p:sp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-228600"/>
            <a:ext cx="7391400" cy="1143000"/>
          </a:xfrm>
        </p:spPr>
        <p:txBody>
          <a:bodyPr/>
          <a:lstStyle/>
          <a:p>
            <a:r>
              <a:rPr lang="en-US" b="1" dirty="0"/>
              <a:t>Static vs Dynamic</a:t>
            </a:r>
            <a:endParaRPr lang="en-US" sz="1400" b="1" dirty="0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14400"/>
            <a:ext cx="7391400" cy="5334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Technically the difference is:</a:t>
            </a:r>
          </a:p>
          <a:p>
            <a:pPr lvl="1">
              <a:lnSpc>
                <a:spcPct val="90000"/>
              </a:lnSpc>
            </a:pPr>
            <a:r>
              <a:rPr lang="en-US" b="1" dirty="0"/>
              <a:t>Static pages </a:t>
            </a:r>
            <a:r>
              <a:rPr lang="en-US" dirty="0"/>
              <a:t>store all the information on that page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This makes it difficult to update.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You can only update it by re-writing and publishing the page online.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Whereas </a:t>
            </a:r>
            <a:r>
              <a:rPr lang="en-US" b="1" dirty="0"/>
              <a:t>dynamic pages </a:t>
            </a:r>
            <a:r>
              <a:rPr lang="en-US" dirty="0"/>
              <a:t>stores all the information in a database.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Makes it much easier to update.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You update it but login into the system and updating the information.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This information is stored into the database and is ‘automatically’ viewed by Web users.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sz="2400" dirty="0">
              <a:cs typeface="Times New Roman" pitchFamily="18" charset="0"/>
            </a:endParaRPr>
          </a:p>
        </p:txBody>
      </p:sp>
      <p:sp>
        <p:nvSpPr>
          <p:cNvPr id="54276" name="Rectangle 4"/>
          <p:cNvSpPr>
            <a:spLocks noChangeArrowheads="1"/>
          </p:cNvSpPr>
          <p:nvPr/>
        </p:nvSpPr>
        <p:spPr bwMode="auto">
          <a:xfrm>
            <a:off x="4224338" y="29194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5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54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500"/>
                                        <p:tgtEl>
                                          <p:spTgt spid="54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build="p" bldLvl="5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936187-5B7A-42E0-9E24-E3E8F11C9C44}" type="slidenum">
              <a:rPr lang="en-GB"/>
              <a:pPr>
                <a:defRPr/>
              </a:pPr>
              <a:t>4</a:t>
            </a:fld>
            <a:endParaRPr lang="en-GB"/>
          </a:p>
        </p:txBody>
      </p:sp>
      <p:sp>
        <p:nvSpPr>
          <p:cNvPr id="3072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What’s the module about?</a:t>
            </a:r>
            <a:endParaRPr lang="en-GB"/>
          </a:p>
        </p:txBody>
      </p:sp>
      <p:sp>
        <p:nvSpPr>
          <p:cNvPr id="30724" name="Rectangle 4"/>
          <p:cNvSpPr>
            <a:spLocks noGrp="1" noRot="1" noChangeArrowheads="1"/>
          </p:cNvSpPr>
          <p:nvPr>
            <p:ph type="body" sz="half" idx="2"/>
          </p:nvPr>
        </p:nvSpPr>
        <p:spPr>
          <a:xfrm>
            <a:off x="3442791" y="1747142"/>
            <a:ext cx="5472608" cy="449580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sz="2800" dirty="0"/>
              <a:t>Learning objectives:</a:t>
            </a:r>
          </a:p>
          <a:p>
            <a:pPr>
              <a:defRPr/>
            </a:pPr>
            <a:r>
              <a:rPr lang="en-GB" sz="1800" dirty="0"/>
              <a:t>Demonstrate an understanding of the key principles in the design and </a:t>
            </a:r>
            <a:r>
              <a:rPr lang="en-GB" sz="1800" dirty="0">
                <a:solidFill>
                  <a:srgbClr val="FF0000"/>
                </a:solidFill>
              </a:rPr>
              <a:t>implementation of web pages </a:t>
            </a:r>
            <a:r>
              <a:rPr lang="en-GB" sz="1800" dirty="0"/>
              <a:t>and the associated technologies, standards and legal requirements.</a:t>
            </a:r>
          </a:p>
          <a:p>
            <a:pPr>
              <a:defRPr/>
            </a:pPr>
            <a:r>
              <a:rPr lang="en-GB" sz="1800" dirty="0" err="1"/>
              <a:t>Elicitate</a:t>
            </a:r>
            <a:r>
              <a:rPr lang="en-GB" sz="1800" dirty="0"/>
              <a:t>, identify, analyses and specify the </a:t>
            </a:r>
            <a:r>
              <a:rPr lang="en-GB" sz="1800" dirty="0">
                <a:solidFill>
                  <a:srgbClr val="FF0000"/>
                </a:solidFill>
              </a:rPr>
              <a:t>requirements for business-oriented projects</a:t>
            </a:r>
            <a:r>
              <a:rPr lang="en-GB" sz="1800" dirty="0"/>
              <a:t>.</a:t>
            </a:r>
          </a:p>
          <a:p>
            <a:pPr>
              <a:defRPr/>
            </a:pPr>
            <a:r>
              <a:rPr lang="en-GB" sz="1800" dirty="0"/>
              <a:t>Select appropriate techniques for </a:t>
            </a:r>
            <a:r>
              <a:rPr lang="en-GB" sz="1800" dirty="0">
                <a:solidFill>
                  <a:srgbClr val="FF0000"/>
                </a:solidFill>
              </a:rPr>
              <a:t>building websites</a:t>
            </a:r>
            <a:r>
              <a:rPr lang="en-GB" sz="1800" dirty="0"/>
              <a:t>.</a:t>
            </a:r>
          </a:p>
          <a:p>
            <a:pPr>
              <a:buClr>
                <a:schemeClr val="tx1"/>
              </a:buClr>
              <a:defRPr/>
            </a:pPr>
            <a:r>
              <a:rPr lang="en-GB" sz="1800" dirty="0">
                <a:solidFill>
                  <a:srgbClr val="FF0000"/>
                </a:solidFill>
              </a:rPr>
              <a:t>Design and</a:t>
            </a:r>
            <a:r>
              <a:rPr lang="en-GB" sz="1800" dirty="0"/>
              <a:t> </a:t>
            </a:r>
            <a:r>
              <a:rPr lang="en-GB" sz="1800" dirty="0">
                <a:solidFill>
                  <a:srgbClr val="FF0000"/>
                </a:solidFill>
              </a:rPr>
              <a:t>implement</a:t>
            </a:r>
            <a:r>
              <a:rPr lang="en-GB" sz="1800" dirty="0"/>
              <a:t> a business-oriented web site.</a:t>
            </a:r>
          </a:p>
          <a:p>
            <a:pPr>
              <a:buClr>
                <a:schemeClr val="tx1"/>
              </a:buClr>
              <a:defRPr/>
            </a:pPr>
            <a:r>
              <a:rPr lang="en-GB" sz="1800" dirty="0">
                <a:solidFill>
                  <a:srgbClr val="FF0000"/>
                </a:solidFill>
              </a:rPr>
              <a:t>Evaluate, document and present </a:t>
            </a:r>
            <a:r>
              <a:rPr lang="en-GB" sz="1800" dirty="0"/>
              <a:t>the multimedia website.</a:t>
            </a:r>
          </a:p>
          <a:p>
            <a:pPr>
              <a:defRPr/>
            </a:pPr>
            <a:r>
              <a:rPr lang="en-GB" sz="1800" dirty="0"/>
              <a:t>Demonstrate evidence of reflection on academic performance by </a:t>
            </a:r>
            <a:r>
              <a:rPr lang="en-GB" sz="1800" dirty="0">
                <a:solidFill>
                  <a:srgbClr val="FF0000"/>
                </a:solidFill>
              </a:rPr>
              <a:t>implementing feedback </a:t>
            </a:r>
            <a:r>
              <a:rPr lang="en-GB" sz="1800" dirty="0"/>
              <a:t>given.</a:t>
            </a:r>
          </a:p>
          <a:p>
            <a:pPr>
              <a:defRPr/>
            </a:pPr>
            <a:r>
              <a:rPr lang="en-GB" sz="1800" dirty="0"/>
              <a:t>Demonstrate appropriate </a:t>
            </a:r>
            <a:r>
              <a:rPr lang="en-GB" sz="1800" dirty="0">
                <a:solidFill>
                  <a:srgbClr val="FF0000"/>
                </a:solidFill>
              </a:rPr>
              <a:t>use of technology </a:t>
            </a:r>
            <a:r>
              <a:rPr lang="en-GB" sz="1800" dirty="0"/>
              <a:t>to facilitate studies, e.g. use of information resources, production of coursework, communication with tutors and peers.</a:t>
            </a:r>
            <a:endParaRPr lang="en-US" sz="1800" dirty="0"/>
          </a:p>
        </p:txBody>
      </p:sp>
      <p:pic>
        <p:nvPicPr>
          <p:cNvPr id="5" name="Online Image Placeholder 4">
            <a:extLst>
              <a:ext uri="{FF2B5EF4-FFF2-40B4-BE49-F238E27FC236}">
                <a16:creationId xmlns:a16="http://schemas.microsoft.com/office/drawing/2014/main" id="{6A939CBA-8E6B-46AC-87B2-21026167CE96}"/>
              </a:ext>
            </a:extLst>
          </p:cNvPr>
          <p:cNvPicPr>
            <a:picLocks noGrp="1" noChangeAspect="1"/>
          </p:cNvPicPr>
          <p:nvPr>
            <p:ph type="clipArt"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28601" y="2832855"/>
            <a:ext cx="3047256" cy="2030234"/>
          </a:xfr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63"/>
    </mc:Choice>
    <mc:Fallback xmlns="">
      <p:transition spd="slow" advTm="792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4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096000" y="6248400"/>
            <a:ext cx="1524000" cy="457200"/>
          </a:xfrm>
          <a:prstGeom prst="rect">
            <a:avLst/>
          </a:prstGeom>
        </p:spPr>
        <p:txBody>
          <a:bodyPr/>
          <a:lstStyle/>
          <a:p>
            <a:fld id="{B409A83B-4BE9-49B0-9380-BA9B1C02A946}" type="slidenum">
              <a:rPr lang="en-US"/>
              <a:pPr/>
              <a:t>40</a:t>
            </a:fld>
            <a:endParaRPr lang="en-US"/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-228600"/>
            <a:ext cx="7391400" cy="1143000"/>
          </a:xfrm>
        </p:spPr>
        <p:txBody>
          <a:bodyPr/>
          <a:lstStyle/>
          <a:p>
            <a:r>
              <a:rPr lang="en-US" b="1" dirty="0"/>
              <a:t>Static </a:t>
            </a:r>
            <a:r>
              <a:rPr lang="en-US" b="1" dirty="0" err="1"/>
              <a:t>vs</a:t>
            </a:r>
            <a:r>
              <a:rPr lang="en-US" b="1" dirty="0"/>
              <a:t> Dynamic</a:t>
            </a:r>
            <a:r>
              <a:rPr lang="en-US" sz="2800" b="1" dirty="0"/>
              <a:t>:</a:t>
            </a:r>
            <a:endParaRPr lang="en-US" sz="1400" b="1" dirty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92832"/>
            <a:ext cx="7391400" cy="6324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So how do we program these pages: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Static Web programming languages: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Hypertext Markup Language (HTML)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Packages:</a:t>
            </a:r>
          </a:p>
          <a:p>
            <a:pPr lvl="3">
              <a:lnSpc>
                <a:spcPct val="90000"/>
              </a:lnSpc>
            </a:pPr>
            <a:r>
              <a:rPr lang="en-US" dirty="0"/>
              <a:t>Note pad++ </a:t>
            </a:r>
          </a:p>
          <a:p>
            <a:pPr lvl="3">
              <a:lnSpc>
                <a:spcPct val="90000"/>
              </a:lnSpc>
            </a:pPr>
            <a:r>
              <a:rPr lang="en-US" dirty="0"/>
              <a:t> MS Word and save it as HTML</a:t>
            </a:r>
          </a:p>
          <a:p>
            <a:pPr lvl="3">
              <a:lnSpc>
                <a:spcPct val="90000"/>
              </a:lnSpc>
            </a:pPr>
            <a:r>
              <a:rPr lang="en-US" dirty="0"/>
              <a:t>Dreamweaver packages and save as HTML</a:t>
            </a:r>
          </a:p>
          <a:p>
            <a:pPr lvl="3">
              <a:lnSpc>
                <a:spcPct val="90000"/>
              </a:lnSpc>
            </a:pPr>
            <a:r>
              <a:rPr lang="en-US" dirty="0"/>
              <a:t>And many other packages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Dynamic Web programming languages: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Active Server Program (ASP)</a:t>
            </a:r>
          </a:p>
          <a:p>
            <a:pPr lvl="2">
              <a:lnSpc>
                <a:spcPct val="90000"/>
              </a:lnSpc>
            </a:pPr>
            <a:r>
              <a:rPr lang="en-GB" dirty="0"/>
              <a:t>Hypertext </a:t>
            </a:r>
            <a:r>
              <a:rPr lang="en-GB" dirty="0" err="1"/>
              <a:t>Preprocessor</a:t>
            </a:r>
            <a:r>
              <a:rPr lang="en-GB" dirty="0"/>
              <a:t>. </a:t>
            </a:r>
            <a:r>
              <a:rPr lang="en-US" dirty="0">
                <a:cs typeface="Times New Roman" pitchFamily="18" charset="0"/>
              </a:rPr>
              <a:t>(PHP)</a:t>
            </a:r>
          </a:p>
          <a:p>
            <a:pPr lvl="2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Java Server Pages (JSP).</a:t>
            </a:r>
            <a:r>
              <a:rPr lang="en-US" dirty="0"/>
              <a:t> </a:t>
            </a:r>
          </a:p>
          <a:p>
            <a:pPr lvl="2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Extensible Markup Language (XML) </a:t>
            </a:r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4224338" y="29194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4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45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45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45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45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build="p" bldLvl="5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ACFBA-2910-4A76-BA23-7F2444CE7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Part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C7EE4-2A1C-4F2E-B1B9-3B76BCC22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Activity 1.4. What is the key difference between static and dynamic website?</a:t>
            </a:r>
          </a:p>
          <a:p>
            <a:pPr lvl="1"/>
            <a:r>
              <a:rPr lang="en-GB" sz="2300" dirty="0"/>
              <a:t>Design</a:t>
            </a:r>
          </a:p>
          <a:p>
            <a:pPr lvl="1"/>
            <a:r>
              <a:rPr lang="en-GB" sz="2300" dirty="0"/>
              <a:t>Layout</a:t>
            </a:r>
          </a:p>
          <a:p>
            <a:pPr lvl="1"/>
            <a:r>
              <a:rPr lang="en-GB" sz="2300" dirty="0"/>
              <a:t>Coding</a:t>
            </a:r>
          </a:p>
          <a:p>
            <a:pPr lvl="1"/>
            <a:r>
              <a:rPr lang="en-GB" sz="2300" dirty="0"/>
              <a:t>Use of a database</a:t>
            </a:r>
          </a:p>
          <a:p>
            <a:pPr lvl="1"/>
            <a:r>
              <a:rPr lang="en-GB" sz="2300" dirty="0"/>
              <a:t>Security measures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10900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Anchors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620000" y="6248400"/>
            <a:ext cx="1524000" cy="457200"/>
          </a:xfrm>
        </p:spPr>
        <p:txBody>
          <a:bodyPr/>
          <a:lstStyle/>
          <a:p>
            <a:fld id="{672B2BF3-6FFC-4C0E-9846-A9FCC114D767}" type="slidenum">
              <a:rPr lang="en-US"/>
              <a:pPr/>
              <a:t>42</a:t>
            </a:fld>
            <a:endParaRPr lang="en-US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11560" y="1484784"/>
            <a:ext cx="7920880" cy="48006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cs typeface="Times New Roman" pitchFamily="18" charset="0"/>
              </a:rPr>
              <a:t>An anchor is a hyperlink to another web page, it is the means by which users can navigate a Web site. </a:t>
            </a:r>
          </a:p>
          <a:p>
            <a:pPr>
              <a:lnSpc>
                <a:spcPct val="90000"/>
              </a:lnSpc>
            </a:pPr>
            <a:endParaRPr lang="en-US" sz="2800" dirty="0"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cs typeface="Times New Roman" pitchFamily="18" charset="0"/>
              </a:rPr>
              <a:t>Three types of anchors: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cs typeface="Times New Roman" pitchFamily="18" charset="0"/>
              </a:rPr>
              <a:t>Normal link from one page to the other.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cs typeface="Times New Roman" pitchFamily="18" charset="0"/>
              </a:rPr>
              <a:t>Link to a specific section on a page.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cs typeface="Times New Roman" pitchFamily="18" charset="0"/>
              </a:rPr>
              <a:t>Containing parameters to be executed by that database (</a:t>
            </a:r>
            <a:r>
              <a:rPr lang="en-US" sz="2400" dirty="0">
                <a:cs typeface="Times New Roman" pitchFamily="18" charset="0"/>
                <a:hlinkClick r:id="rId3"/>
              </a:rPr>
              <a:t>www.ipcis.com/Database/St_Log.asp?Login=guest&amp;Password=IPCIS</a:t>
            </a:r>
            <a:r>
              <a:rPr lang="en-US" sz="2400" dirty="0">
                <a:cs typeface="Times New Roman" pitchFamily="18" charset="0"/>
              </a:rPr>
              <a:t>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E9EA66-53DB-4752-8D62-65A24B7E778C}"/>
              </a:ext>
            </a:extLst>
          </p:cNvPr>
          <p:cNvSpPr txBox="1"/>
          <p:nvPr/>
        </p:nvSpPr>
        <p:spPr>
          <a:xfrm>
            <a:off x="7981890" y="13347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CCCC"/>
                </a:solidFill>
              </a:rPr>
              <a:t>Part 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6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6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6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6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6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6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4" grpId="0" build="p" bldLvl="5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Forms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fld id="{3E541733-6015-4F3A-BBB2-872517087F78}" type="slidenum">
              <a:rPr lang="en-US"/>
              <a:pPr/>
              <a:t>43</a:t>
            </a:fld>
            <a:endParaRPr 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67544" y="1263352"/>
            <a:ext cx="7315200" cy="5334000"/>
          </a:xfrm>
        </p:spPr>
        <p:txBody>
          <a:bodyPr/>
          <a:lstStyle/>
          <a:p>
            <a:r>
              <a:rPr lang="en-US" sz="2800" dirty="0">
                <a:cs typeface="Times New Roman" pitchFamily="18" charset="0"/>
              </a:rPr>
              <a:t>An HTML Form is part of a Web page that can accept users’ input.</a:t>
            </a:r>
          </a:p>
          <a:p>
            <a:r>
              <a:rPr lang="en-US" sz="2800" dirty="0">
                <a:cs typeface="Times New Roman" pitchFamily="18" charset="0"/>
              </a:rPr>
              <a:t> This feature usually `distinguishes a static Web site from a dynamic Web application. </a:t>
            </a:r>
          </a:p>
          <a:p>
            <a:endParaRPr lang="en-US" sz="2800" dirty="0">
              <a:cs typeface="Times New Roman" pitchFamily="18" charset="0"/>
            </a:endParaRPr>
          </a:p>
          <a:p>
            <a:r>
              <a:rPr lang="en-US" sz="2800" dirty="0">
                <a:cs typeface="Times New Roman" pitchFamily="18" charset="0"/>
              </a:rPr>
              <a:t>Forms are used for:</a:t>
            </a:r>
          </a:p>
          <a:p>
            <a:pPr lvl="1"/>
            <a:r>
              <a:rPr lang="en-US" sz="2400" dirty="0">
                <a:cs typeface="Times New Roman" pitchFamily="18" charset="0"/>
              </a:rPr>
              <a:t>Feedback collection</a:t>
            </a:r>
          </a:p>
          <a:p>
            <a:pPr lvl="1"/>
            <a:r>
              <a:rPr lang="en-US" sz="2400" dirty="0">
                <a:cs typeface="Times New Roman" pitchFamily="18" charset="0"/>
              </a:rPr>
              <a:t>Searching databases</a:t>
            </a:r>
          </a:p>
          <a:p>
            <a:pPr lvl="1"/>
            <a:r>
              <a:rPr lang="en-US" sz="2400" dirty="0">
                <a:cs typeface="Times New Roman" pitchFamily="18" charset="0"/>
              </a:rPr>
              <a:t>Submitting details</a:t>
            </a:r>
          </a:p>
          <a:p>
            <a:pPr lvl="1"/>
            <a:r>
              <a:rPr lang="en-US" sz="2400" dirty="0">
                <a:cs typeface="Times New Roman" pitchFamily="18" charset="0"/>
              </a:rPr>
              <a:t>&amp; Making E-commerce orders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26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266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build="p" bldLvl="5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116632"/>
            <a:ext cx="8229600" cy="1143000"/>
          </a:xfrm>
        </p:spPr>
        <p:txBody>
          <a:bodyPr/>
          <a:lstStyle/>
          <a:p>
            <a:r>
              <a:rPr lang="en-US" b="1" dirty="0"/>
              <a:t>Forms</a:t>
            </a:r>
          </a:p>
        </p:txBody>
      </p:sp>
      <p:sp>
        <p:nvSpPr>
          <p:cNvPr id="25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fld id="{7B80C6C1-3391-4076-AC93-3A54AC73D204}" type="slidenum">
              <a:rPr lang="en-US"/>
              <a:pPr/>
              <a:t>44</a:t>
            </a:fld>
            <a:endParaRPr lang="en-US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066800"/>
            <a:ext cx="7315200" cy="91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cs typeface="Times New Roman" pitchFamily="18" charset="0"/>
              </a:rPr>
              <a:t>Stages of communication between form an server.</a:t>
            </a:r>
          </a:p>
        </p:txBody>
      </p:sp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323528" y="2438400"/>
            <a:ext cx="7315200" cy="4114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200" b="1"/>
              <a:t>Forms:</a:t>
            </a:r>
          </a:p>
          <a:p>
            <a:pPr eaLnBrk="0" hangingPunct="0"/>
            <a:endParaRPr lang="en-US" sz="1200" b="1"/>
          </a:p>
        </p:txBody>
      </p:sp>
      <p:sp>
        <p:nvSpPr>
          <p:cNvPr id="28679" name="tower"/>
          <p:cNvSpPr>
            <a:spLocks noEditPoints="1" noChangeArrowheads="1"/>
          </p:cNvSpPr>
          <p:nvPr/>
        </p:nvSpPr>
        <p:spPr bwMode="auto">
          <a:xfrm>
            <a:off x="4419600" y="3154363"/>
            <a:ext cx="609600" cy="1252537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8680" name="AutoShape 8"/>
          <p:cNvSpPr>
            <a:spLocks noChangeArrowheads="1"/>
          </p:cNvSpPr>
          <p:nvPr/>
        </p:nvSpPr>
        <p:spPr bwMode="auto">
          <a:xfrm>
            <a:off x="4267200" y="5121275"/>
            <a:ext cx="1371600" cy="895350"/>
          </a:xfrm>
          <a:prstGeom prst="foldedCorner">
            <a:avLst>
              <a:gd name="adj" fmla="val 12500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8681" name="laptop"/>
          <p:cNvSpPr>
            <a:spLocks noEditPoints="1" noChangeArrowheads="1"/>
          </p:cNvSpPr>
          <p:nvPr/>
        </p:nvSpPr>
        <p:spPr bwMode="auto">
          <a:xfrm>
            <a:off x="609600" y="2974975"/>
            <a:ext cx="1828800" cy="1609725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8682" name="Text Box 10"/>
          <p:cNvSpPr txBox="1">
            <a:spLocks noChangeArrowheads="1"/>
          </p:cNvSpPr>
          <p:nvPr/>
        </p:nvSpPr>
        <p:spPr bwMode="auto">
          <a:xfrm>
            <a:off x="1066800" y="3511550"/>
            <a:ext cx="762000" cy="3587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000" b="1"/>
              <a:t>Form</a:t>
            </a:r>
          </a:p>
        </p:txBody>
      </p:sp>
      <p:sp>
        <p:nvSpPr>
          <p:cNvPr id="28683" name="Text Box 11"/>
          <p:cNvSpPr txBox="1">
            <a:spLocks noChangeArrowheads="1"/>
          </p:cNvSpPr>
          <p:nvPr/>
        </p:nvSpPr>
        <p:spPr bwMode="auto">
          <a:xfrm>
            <a:off x="1066800" y="3154363"/>
            <a:ext cx="914400" cy="35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900" b="1">
                <a:solidFill>
                  <a:srgbClr val="FFFFFF"/>
                </a:solidFill>
              </a:rPr>
              <a:t>Web page</a:t>
            </a:r>
          </a:p>
        </p:txBody>
      </p:sp>
      <p:sp>
        <p:nvSpPr>
          <p:cNvPr id="28684" name="Line 12"/>
          <p:cNvSpPr>
            <a:spLocks noChangeShapeType="1"/>
          </p:cNvSpPr>
          <p:nvPr/>
        </p:nvSpPr>
        <p:spPr bwMode="auto">
          <a:xfrm>
            <a:off x="2286000" y="3511550"/>
            <a:ext cx="1981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28685" name="Text Box 13"/>
          <p:cNvSpPr txBox="1">
            <a:spLocks noChangeArrowheads="1"/>
          </p:cNvSpPr>
          <p:nvPr/>
        </p:nvSpPr>
        <p:spPr bwMode="auto">
          <a:xfrm>
            <a:off x="2590800" y="2974975"/>
            <a:ext cx="13716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200"/>
              <a:t>Submit form</a:t>
            </a:r>
          </a:p>
        </p:txBody>
      </p:sp>
      <p:sp>
        <p:nvSpPr>
          <p:cNvPr id="28686" name="Text Box 14"/>
          <p:cNvSpPr txBox="1">
            <a:spLocks noChangeArrowheads="1"/>
          </p:cNvSpPr>
          <p:nvPr/>
        </p:nvSpPr>
        <p:spPr bwMode="auto">
          <a:xfrm>
            <a:off x="4419600" y="2795588"/>
            <a:ext cx="1066800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200"/>
              <a:t>Server</a:t>
            </a:r>
          </a:p>
        </p:txBody>
      </p:sp>
      <p:sp>
        <p:nvSpPr>
          <p:cNvPr id="28687" name="Text Box 15"/>
          <p:cNvSpPr txBox="1">
            <a:spLocks noChangeArrowheads="1"/>
          </p:cNvSpPr>
          <p:nvPr/>
        </p:nvSpPr>
        <p:spPr bwMode="auto">
          <a:xfrm>
            <a:off x="4419600" y="5300663"/>
            <a:ext cx="12192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000"/>
              <a:t>Executable page</a:t>
            </a:r>
          </a:p>
        </p:txBody>
      </p:sp>
      <p:sp>
        <p:nvSpPr>
          <p:cNvPr id="28688" name="AutoShape 16"/>
          <p:cNvSpPr>
            <a:spLocks noChangeArrowheads="1"/>
          </p:cNvSpPr>
          <p:nvPr/>
        </p:nvSpPr>
        <p:spPr bwMode="auto">
          <a:xfrm>
            <a:off x="6400800" y="4943475"/>
            <a:ext cx="1066800" cy="1073150"/>
          </a:xfrm>
          <a:prstGeom prst="can">
            <a:avLst>
              <a:gd name="adj" fmla="val 25149"/>
            </a:avLst>
          </a:prstGeom>
          <a:solidFill>
            <a:srgbClr val="FFCC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8689" name="Text Box 17"/>
          <p:cNvSpPr txBox="1">
            <a:spLocks noChangeArrowheads="1"/>
          </p:cNvSpPr>
          <p:nvPr/>
        </p:nvSpPr>
        <p:spPr bwMode="auto">
          <a:xfrm>
            <a:off x="6553200" y="4953000"/>
            <a:ext cx="914400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000"/>
              <a:t>Database  </a:t>
            </a:r>
          </a:p>
          <a:p>
            <a:pPr eaLnBrk="0" hangingPunct="0"/>
            <a:endParaRPr lang="en-US" sz="1000"/>
          </a:p>
          <a:p>
            <a:pPr eaLnBrk="0" hangingPunct="0"/>
            <a:r>
              <a:rPr lang="en-US" sz="1000"/>
              <a:t>&amp; Online Objects</a:t>
            </a:r>
          </a:p>
        </p:txBody>
      </p:sp>
      <p:sp>
        <p:nvSpPr>
          <p:cNvPr id="28690" name="Line 18"/>
          <p:cNvSpPr>
            <a:spLocks noChangeShapeType="1"/>
          </p:cNvSpPr>
          <p:nvPr/>
        </p:nvSpPr>
        <p:spPr bwMode="auto">
          <a:xfrm>
            <a:off x="5638800" y="5300663"/>
            <a:ext cx="609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28691" name="Line 19"/>
          <p:cNvSpPr>
            <a:spLocks noChangeShapeType="1"/>
          </p:cNvSpPr>
          <p:nvPr/>
        </p:nvSpPr>
        <p:spPr bwMode="auto">
          <a:xfrm flipH="1">
            <a:off x="5638800" y="5659438"/>
            <a:ext cx="762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28692" name="Line 20"/>
          <p:cNvSpPr>
            <a:spLocks noChangeShapeType="1"/>
          </p:cNvSpPr>
          <p:nvPr/>
        </p:nvSpPr>
        <p:spPr bwMode="auto">
          <a:xfrm flipV="1">
            <a:off x="4876800" y="4584700"/>
            <a:ext cx="0" cy="5365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28693" name="Line 21"/>
          <p:cNvSpPr>
            <a:spLocks noChangeShapeType="1"/>
          </p:cNvSpPr>
          <p:nvPr/>
        </p:nvSpPr>
        <p:spPr bwMode="auto">
          <a:xfrm>
            <a:off x="4572000" y="4406900"/>
            <a:ext cx="0" cy="5365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28694" name="Line 22"/>
          <p:cNvSpPr>
            <a:spLocks noChangeShapeType="1"/>
          </p:cNvSpPr>
          <p:nvPr/>
        </p:nvSpPr>
        <p:spPr bwMode="auto">
          <a:xfrm flipH="1">
            <a:off x="2286000" y="4048125"/>
            <a:ext cx="2133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28695" name="Text Box 23"/>
          <p:cNvSpPr txBox="1">
            <a:spLocks noChangeArrowheads="1"/>
          </p:cNvSpPr>
          <p:nvPr/>
        </p:nvSpPr>
        <p:spPr bwMode="auto">
          <a:xfrm>
            <a:off x="2590800" y="3690938"/>
            <a:ext cx="1371600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200"/>
              <a:t>New page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8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286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28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28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28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28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28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500"/>
                                        <p:tgtEl>
                                          <p:spTgt spid="28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7" dur="500"/>
                                        <p:tgtEl>
                                          <p:spTgt spid="286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2" dur="500"/>
                                        <p:tgtEl>
                                          <p:spTgt spid="28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7" dur="500"/>
                                        <p:tgtEl>
                                          <p:spTgt spid="28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2" dur="500"/>
                                        <p:tgtEl>
                                          <p:spTgt spid="28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7" dur="500"/>
                                        <p:tgtEl>
                                          <p:spTgt spid="286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80" grpId="0" animBg="1"/>
      <p:bldP spid="28684" grpId="0" animBg="1"/>
      <p:bldP spid="28685" grpId="0" build="p" autoUpdateAnimBg="0"/>
      <p:bldP spid="28687" grpId="0" build="p" autoUpdateAnimBg="0"/>
      <p:bldP spid="28688" grpId="0" animBg="1"/>
      <p:bldP spid="28689" grpId="0" build="p" autoUpdateAnimBg="0"/>
      <p:bldP spid="28690" grpId="0" animBg="1"/>
      <p:bldP spid="28691" grpId="0" animBg="1"/>
      <p:bldP spid="28692" grpId="0" animBg="1"/>
      <p:bldP spid="28693" grpId="0" animBg="1"/>
      <p:bldP spid="28694" grpId="0" animBg="1"/>
      <p:bldP spid="28695" grpId="0" build="p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Forms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fld id="{99AC6F92-DEA2-43A6-BBBF-CA1EB5BC2030}" type="slidenum">
              <a:rPr lang="en-US"/>
              <a:pPr/>
              <a:t>45</a:t>
            </a:fld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51520" y="1335360"/>
            <a:ext cx="7315200" cy="5334000"/>
          </a:xfrm>
        </p:spPr>
        <p:txBody>
          <a:bodyPr/>
          <a:lstStyle/>
          <a:p>
            <a:r>
              <a:rPr lang="en-US" sz="2800" dirty="0">
                <a:cs typeface="Times New Roman" pitchFamily="18" charset="0"/>
              </a:rPr>
              <a:t>Elements you can get on a form:</a:t>
            </a:r>
          </a:p>
          <a:p>
            <a:pPr lvl="1"/>
            <a:r>
              <a:rPr lang="en-US" sz="2400" dirty="0">
                <a:cs typeface="Times New Roman" pitchFamily="18" charset="0"/>
              </a:rPr>
              <a:t>Text boxes</a:t>
            </a:r>
          </a:p>
          <a:p>
            <a:pPr lvl="1"/>
            <a:r>
              <a:rPr lang="en-US" sz="2400" dirty="0">
                <a:cs typeface="Times New Roman" pitchFamily="18" charset="0"/>
              </a:rPr>
              <a:t>Buttons</a:t>
            </a:r>
          </a:p>
          <a:p>
            <a:pPr lvl="1"/>
            <a:r>
              <a:rPr lang="en-US" sz="2400" dirty="0">
                <a:cs typeface="Times New Roman" pitchFamily="18" charset="0"/>
              </a:rPr>
              <a:t>Drop lists</a:t>
            </a:r>
          </a:p>
          <a:p>
            <a:pPr lvl="1"/>
            <a:r>
              <a:rPr lang="en-US" sz="2400" dirty="0">
                <a:cs typeface="Times New Roman" pitchFamily="18" charset="0"/>
              </a:rPr>
              <a:t>Select lists</a:t>
            </a:r>
          </a:p>
          <a:p>
            <a:pPr lvl="1"/>
            <a:r>
              <a:rPr lang="en-US" sz="2400" dirty="0">
                <a:cs typeface="Times New Roman" pitchFamily="18" charset="0"/>
              </a:rPr>
              <a:t>Check boxes</a:t>
            </a:r>
          </a:p>
          <a:p>
            <a:pPr lvl="1"/>
            <a:r>
              <a:rPr lang="en-US" sz="2400" dirty="0">
                <a:cs typeface="Times New Roman" pitchFamily="18" charset="0"/>
              </a:rPr>
              <a:t>Radio boxes</a:t>
            </a:r>
          </a:p>
          <a:p>
            <a:pPr lvl="1"/>
            <a:r>
              <a:rPr lang="en-US" sz="2400" dirty="0">
                <a:cs typeface="Times New Roman" pitchFamily="18" charset="0"/>
              </a:rPr>
              <a:t>&amp; Field boxes</a:t>
            </a:r>
          </a:p>
          <a:p>
            <a:pPr lvl="1">
              <a:buFont typeface="Wingdings" pitchFamily="2" charset="2"/>
              <a:buNone/>
            </a:pPr>
            <a:endParaRPr lang="en-US" sz="2400" dirty="0">
              <a:cs typeface="Times New Roman" pitchFamily="18" charset="0"/>
            </a:endParaRPr>
          </a:p>
        </p:txBody>
      </p:sp>
      <p:pic>
        <p:nvPicPr>
          <p:cNvPr id="2007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9912" y="2204864"/>
            <a:ext cx="4547672" cy="2951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500"/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build="p" bldLvl="5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63090-185A-4397-9694-6B22B1306D5C}" type="slidenum">
              <a:rPr lang="en-US"/>
              <a:pPr/>
              <a:t>46</a:t>
            </a:fld>
            <a:endParaRPr lang="en-US"/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7943800" cy="1143000"/>
          </a:xfrm>
        </p:spPr>
        <p:txBody>
          <a:bodyPr>
            <a:noAutofit/>
          </a:bodyPr>
          <a:lstStyle/>
          <a:p>
            <a:r>
              <a:rPr lang="en-US" sz="3600" b="1" dirty="0"/>
              <a:t>Cookies and Session management</a:t>
            </a:r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1828800" y="1447800"/>
            <a:ext cx="5791200" cy="4953000"/>
          </a:xfrm>
        </p:spPr>
        <p:txBody>
          <a:bodyPr/>
          <a:lstStyle/>
          <a:p>
            <a:r>
              <a:rPr lang="en-US" sz="2800" dirty="0">
                <a:cs typeface="Times New Roman" pitchFamily="18" charset="0"/>
              </a:rPr>
              <a:t>Cookies are short string of characters storied in a file that is send by a scripted page.</a:t>
            </a:r>
          </a:p>
          <a:p>
            <a:r>
              <a:rPr lang="en-US" sz="2800" dirty="0">
                <a:cs typeface="Times New Roman" pitchFamily="18" charset="0"/>
              </a:rPr>
              <a:t>Cookies enables Web servers to distinguish between different clients. </a:t>
            </a:r>
          </a:p>
          <a:p>
            <a:r>
              <a:rPr lang="en-US" sz="2800" dirty="0">
                <a:cs typeface="Times New Roman" pitchFamily="18" charset="0"/>
              </a:rPr>
              <a:t>It can help Web applications to custom Web pages and functionality on a client-by-client basis </a:t>
            </a:r>
            <a:r>
              <a:rPr lang="en-US" sz="2800" dirty="0"/>
              <a:t> </a:t>
            </a:r>
          </a:p>
          <a:p>
            <a:pPr>
              <a:buFont typeface="Wingdings" pitchFamily="2" charset="2"/>
              <a:buNone/>
            </a:pPr>
            <a:endParaRPr lang="en-US" sz="2800" dirty="0"/>
          </a:p>
        </p:txBody>
      </p:sp>
      <p:pic>
        <p:nvPicPr>
          <p:cNvPr id="5" name="Online Image Placeholder 4">
            <a:extLst>
              <a:ext uri="{FF2B5EF4-FFF2-40B4-BE49-F238E27FC236}">
                <a16:creationId xmlns:a16="http://schemas.microsoft.com/office/drawing/2014/main" id="{A1ED06E0-F1AF-4EB2-B6E7-7A32FCE9662C}"/>
              </a:ext>
            </a:extLst>
          </p:cNvPr>
          <p:cNvPicPr>
            <a:picLocks noGrp="1" noChangeAspect="1"/>
          </p:cNvPicPr>
          <p:nvPr>
            <p:ph type="clipArt"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83202" y="1052736"/>
            <a:ext cx="1488182" cy="1488182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97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297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297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0" grpId="0" build="p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474B-A6B8-495D-8EB9-CBE9692E4EF9}" type="slidenum">
              <a:rPr lang="en-US"/>
              <a:pPr/>
              <a:t>47</a:t>
            </a:fld>
            <a:endParaRPr lang="en-US"/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7391400" cy="1143000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Cookies and Session management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1828800" y="4437112"/>
            <a:ext cx="5791200" cy="2268488"/>
          </a:xfrm>
        </p:spPr>
        <p:txBody>
          <a:bodyPr>
            <a:normAutofit fontScale="70000" lnSpcReduction="20000"/>
          </a:bodyPr>
          <a:lstStyle/>
          <a:p>
            <a:r>
              <a:rPr lang="en-US" sz="2800" dirty="0"/>
              <a:t>How do cookies work:</a:t>
            </a:r>
          </a:p>
          <a:p>
            <a:pPr lvl="1"/>
            <a:r>
              <a:rPr lang="en-US" sz="2400" dirty="0"/>
              <a:t>Customer registers at a website.</a:t>
            </a:r>
          </a:p>
          <a:p>
            <a:pPr lvl="1"/>
            <a:r>
              <a:rPr lang="en-US" sz="2400" dirty="0"/>
              <a:t>The website leaves a small file in the customer’s computer.</a:t>
            </a:r>
          </a:p>
          <a:p>
            <a:pPr lvl="1"/>
            <a:r>
              <a:rPr lang="en-US" sz="2400" dirty="0"/>
              <a:t>This file is accessed whenever the customer visits that website again.</a:t>
            </a:r>
          </a:p>
          <a:p>
            <a:pPr lvl="1"/>
            <a:r>
              <a:rPr lang="en-US" sz="2400" dirty="0"/>
              <a:t>Each cookie has an expiry day, if you don’t access that website for so much time, the cookie is deleted automatically by the browser.</a:t>
            </a:r>
          </a:p>
        </p:txBody>
      </p:sp>
      <p:pic>
        <p:nvPicPr>
          <p:cNvPr id="5" name="Online Image Placeholder 4">
            <a:extLst>
              <a:ext uri="{FF2B5EF4-FFF2-40B4-BE49-F238E27FC236}">
                <a16:creationId xmlns:a16="http://schemas.microsoft.com/office/drawing/2014/main" id="{EAB84700-82F3-4EFF-970B-469A271E5885}"/>
              </a:ext>
            </a:extLst>
          </p:cNvPr>
          <p:cNvPicPr>
            <a:picLocks noGrp="1" noChangeAspect="1"/>
          </p:cNvPicPr>
          <p:nvPr>
            <p:ph type="clipArt"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629751" y="1214558"/>
            <a:ext cx="6189298" cy="2998541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build="p" bldLvl="3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Cookies and Session management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620000" y="6248400"/>
            <a:ext cx="1524000" cy="457200"/>
          </a:xfrm>
        </p:spPr>
        <p:txBody>
          <a:bodyPr/>
          <a:lstStyle/>
          <a:p>
            <a:fld id="{5198BE11-13BE-42B5-AEA5-EBCC2A2718A6}" type="slidenum">
              <a:rPr lang="en-US"/>
              <a:pPr/>
              <a:t>48</a:t>
            </a:fld>
            <a:endParaRPr lang="en-US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123728" y="1484313"/>
            <a:ext cx="7020272" cy="4800600"/>
          </a:xfrm>
        </p:spPr>
        <p:txBody>
          <a:bodyPr/>
          <a:lstStyle/>
          <a:p>
            <a:r>
              <a:rPr lang="en-US" sz="2800" dirty="0"/>
              <a:t>Importance of cookies:</a:t>
            </a:r>
          </a:p>
          <a:p>
            <a:pPr lvl="1"/>
            <a:r>
              <a:rPr lang="en-US" sz="2400" dirty="0" err="1"/>
              <a:t>Customise</a:t>
            </a:r>
            <a:r>
              <a:rPr lang="en-US" sz="2400" dirty="0"/>
              <a:t> the views for customers.</a:t>
            </a:r>
          </a:p>
          <a:p>
            <a:pPr lvl="1"/>
            <a:r>
              <a:rPr lang="en-US" sz="2400" dirty="0"/>
              <a:t>Keep track of customers orders.</a:t>
            </a:r>
          </a:p>
          <a:p>
            <a:pPr lvl="1"/>
            <a:r>
              <a:rPr lang="en-US" sz="2400" dirty="0"/>
              <a:t>&amp; Improves security through session management, such as when a session expires.</a:t>
            </a:r>
          </a:p>
          <a:p>
            <a:pPr lvl="1">
              <a:buFont typeface="Wingdings" pitchFamily="2" charset="2"/>
              <a:buNone/>
            </a:pPr>
            <a:endParaRPr lang="en-US" sz="2400" dirty="0"/>
          </a:p>
        </p:txBody>
      </p:sp>
      <p:graphicFrame>
        <p:nvGraphicFramePr>
          <p:cNvPr id="201730" name="Object 2"/>
          <p:cNvGraphicFramePr>
            <a:graphicFrameLocks noChangeAspect="1"/>
          </p:cNvGraphicFramePr>
          <p:nvPr/>
        </p:nvGraphicFramePr>
        <p:xfrm>
          <a:off x="395536" y="4293096"/>
          <a:ext cx="4030663" cy="215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838" name="Bitmap Image" r:id="rId4" imgW="5772956" imgH="3086531" progId="PBrush">
                  <p:embed/>
                </p:oleObj>
              </mc:Choice>
              <mc:Fallback>
                <p:oleObj name="Bitmap Image" r:id="rId4" imgW="5772956" imgH="3086531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4293096"/>
                        <a:ext cx="4030663" cy="2154238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31" name="Object 3"/>
          <p:cNvGraphicFramePr>
            <a:graphicFrameLocks noChangeAspect="1"/>
          </p:cNvGraphicFramePr>
          <p:nvPr/>
        </p:nvGraphicFramePr>
        <p:xfrm>
          <a:off x="4788024" y="4149080"/>
          <a:ext cx="3438133" cy="2443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839" name="Bitmap Image" r:id="rId6" imgW="7752381" imgH="5742857" progId="PBrush">
                  <p:embed/>
                </p:oleObj>
              </mc:Choice>
              <mc:Fallback>
                <p:oleObj name="Bitmap Image" r:id="rId6" imgW="7752381" imgH="5742857" progId="PBrush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8024" y="4149080"/>
                        <a:ext cx="3438133" cy="2443609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uild="p" bldLvl="4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Scripts</a:t>
            </a:r>
            <a:r>
              <a:rPr lang="en-US" dirty="0"/>
              <a:t> </a:t>
            </a:r>
            <a:r>
              <a:rPr lang="en-US" sz="2400" dirty="0"/>
              <a:t>(Java Scripts Vs Visual Basic Scripts)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fld id="{3FAAD183-AF9D-4D5B-A8B4-CB5E657CEC7B}" type="slidenum">
              <a:rPr lang="en-US"/>
              <a:pPr/>
              <a:t>49</a:t>
            </a:fld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1700808"/>
            <a:ext cx="7391400" cy="411480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cs typeface="Times New Roman" pitchFamily="18" charset="0"/>
              </a:rPr>
              <a:t>A script is a small piece of program that is inside the web page or sent as a separate file </a:t>
            </a:r>
          </a:p>
          <a:p>
            <a:r>
              <a:rPr lang="en-US" sz="2800" dirty="0">
                <a:cs typeface="Times New Roman" pitchFamily="18" charset="0"/>
              </a:rPr>
              <a:t>A script is interpreted by its respective ‘interpreter’ in the order it appears in an HTML page. </a:t>
            </a:r>
          </a:p>
          <a:p>
            <a:r>
              <a:rPr lang="en-US" sz="2800" dirty="0">
                <a:cs typeface="Times New Roman" pitchFamily="18" charset="0"/>
              </a:rPr>
              <a:t>We have two types of scripts:</a:t>
            </a:r>
          </a:p>
          <a:p>
            <a:pPr lvl="1"/>
            <a:r>
              <a:rPr lang="en-US" sz="2400" dirty="0">
                <a:cs typeface="Times New Roman" pitchFamily="18" charset="0"/>
              </a:rPr>
              <a:t>Client Side Scripts (attached to the page)</a:t>
            </a:r>
          </a:p>
          <a:p>
            <a:pPr lvl="1"/>
            <a:r>
              <a:rPr lang="en-US" sz="2400" dirty="0">
                <a:cs typeface="Times New Roman" pitchFamily="18" charset="0"/>
              </a:rPr>
              <a:t>Server Side Scripts (stay on the server)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uild="p" bldLvl="4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663D4D-8E82-4429-8F6A-D4474664DD31}" type="slidenum">
              <a:rPr lang="en-GB"/>
              <a:pPr>
                <a:defRPr/>
              </a:pPr>
              <a:t>5</a:t>
            </a:fld>
            <a:endParaRPr lang="en-GB"/>
          </a:p>
        </p:txBody>
      </p:sp>
      <p:sp>
        <p:nvSpPr>
          <p:cNvPr id="3481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066800" y="304800"/>
            <a:ext cx="7924800" cy="12065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/>
              <a:t>Why is this module so important!!</a:t>
            </a:r>
            <a:endParaRPr lang="en-GB"/>
          </a:p>
        </p:txBody>
      </p:sp>
      <p:sp>
        <p:nvSpPr>
          <p:cNvPr id="34819" name="Rectangle 3"/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838200" y="1905000"/>
            <a:ext cx="4309864" cy="41910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400" dirty="0"/>
              <a:t>It assumes little knowledge.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400" dirty="0"/>
              <a:t>The demand on having Web application development skills is high.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400" dirty="0"/>
              <a:t>Important skill for your BSc. Project.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400" dirty="0"/>
              <a:t>Final system is a Tangible outcome.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en-GB" sz="2400" dirty="0"/>
          </a:p>
        </p:txBody>
      </p:sp>
      <p:pic>
        <p:nvPicPr>
          <p:cNvPr id="5" name="Online Image Placeholder 4">
            <a:extLst>
              <a:ext uri="{FF2B5EF4-FFF2-40B4-BE49-F238E27FC236}">
                <a16:creationId xmlns:a16="http://schemas.microsoft.com/office/drawing/2014/main" id="{AF21DA9B-924E-4A4C-8943-BAB36173657A}"/>
              </a:ext>
            </a:extLst>
          </p:cNvPr>
          <p:cNvPicPr>
            <a:picLocks noGrp="1" noChangeAspect="1"/>
          </p:cNvPicPr>
          <p:nvPr>
            <p:ph type="clipArt"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47172" y="2206071"/>
            <a:ext cx="3275854" cy="230006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112"/>
    </mc:Choice>
    <mc:Fallback xmlns="">
      <p:transition spd="slow" advTm="60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Scripts</a:t>
            </a:r>
            <a:endParaRPr lang="en-US" sz="2400" b="1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fld id="{3345B6EE-30E9-4229-8B8E-1A17ED7695E4}" type="slidenum">
              <a:rPr lang="en-US"/>
              <a:pPr/>
              <a:t>50</a:t>
            </a:fld>
            <a:endParaRPr lang="en-US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-36512" y="1330424"/>
            <a:ext cx="4752528" cy="4114800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>
                <a:cs typeface="Times New Roman" pitchFamily="18" charset="0"/>
              </a:rPr>
              <a:t>Server-side scripts are usually used to:</a:t>
            </a:r>
          </a:p>
          <a:p>
            <a:pPr lvl="1"/>
            <a:r>
              <a:rPr lang="en-US" sz="2400" dirty="0">
                <a:cs typeface="Times New Roman" pitchFamily="18" charset="0"/>
              </a:rPr>
              <a:t>Connect a page to a database.</a:t>
            </a:r>
          </a:p>
          <a:p>
            <a:pPr lvl="1"/>
            <a:r>
              <a:rPr lang="en-US" sz="2400" dirty="0">
                <a:cs typeface="Times New Roman" pitchFamily="18" charset="0"/>
              </a:rPr>
              <a:t>To perform calculations </a:t>
            </a:r>
          </a:p>
          <a:p>
            <a:r>
              <a:rPr lang="en-US" sz="2400" dirty="0">
                <a:cs typeface="Times New Roman" pitchFamily="18" charset="0"/>
              </a:rPr>
              <a:t>Client-side scripts are usually used to:</a:t>
            </a:r>
          </a:p>
          <a:p>
            <a:pPr lvl="1"/>
            <a:r>
              <a:rPr lang="en-US" sz="2400" dirty="0">
                <a:cs typeface="Times New Roman" pitchFamily="18" charset="0"/>
              </a:rPr>
              <a:t>Enhance presentation (interface)</a:t>
            </a:r>
          </a:p>
          <a:p>
            <a:pPr lvl="1"/>
            <a:r>
              <a:rPr lang="en-US" sz="2400" dirty="0">
                <a:cs typeface="Times New Roman" pitchFamily="18" charset="0"/>
              </a:rPr>
              <a:t>Validate inputs in the interface.</a:t>
            </a:r>
          </a:p>
          <a:p>
            <a:r>
              <a:rPr lang="en-US" sz="2400" dirty="0">
                <a:cs typeface="Times New Roman" pitchFamily="18" charset="0"/>
              </a:rPr>
              <a:t>Java Scripts Vs Visual Basic Scripts:</a:t>
            </a:r>
          </a:p>
          <a:p>
            <a:pPr lvl="1"/>
            <a:r>
              <a:rPr lang="en-US" sz="2400" dirty="0">
                <a:cs typeface="Times New Roman" pitchFamily="18" charset="0"/>
              </a:rPr>
              <a:t>They virtually present the same features!</a:t>
            </a:r>
          </a:p>
        </p:txBody>
      </p:sp>
      <p:graphicFrame>
        <p:nvGraphicFramePr>
          <p:cNvPr id="202754" name="Object 2"/>
          <p:cNvGraphicFramePr>
            <a:graphicFrameLocks noChangeAspect="1"/>
          </p:cNvGraphicFramePr>
          <p:nvPr/>
        </p:nvGraphicFramePr>
        <p:xfrm>
          <a:off x="4788024" y="1556792"/>
          <a:ext cx="4231407" cy="25121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807" name="Bitmap Image" r:id="rId4" imgW="5742857" imgH="3409524" progId="PBrush">
                  <p:embed/>
                </p:oleObj>
              </mc:Choice>
              <mc:Fallback>
                <p:oleObj name="Bitmap Image" r:id="rId4" imgW="5742857" imgH="3409524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8024" y="1556792"/>
                        <a:ext cx="4231407" cy="2512179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500"/>
                                        <p:tgtEl>
                                          <p:spTgt spid="33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 bldLvl="4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DB5E8-E1F3-4409-BE44-93036E5842D7}" type="slidenum">
              <a:rPr lang="en-US"/>
              <a:pPr/>
              <a:t>51</a:t>
            </a:fld>
            <a:endParaRPr lang="en-US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Applets and Components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85192" y="1690464"/>
            <a:ext cx="7315200" cy="4114800"/>
          </a:xfrm>
        </p:spPr>
        <p:txBody>
          <a:bodyPr/>
          <a:lstStyle/>
          <a:p>
            <a:r>
              <a:rPr lang="en-US" sz="2800" dirty="0"/>
              <a:t>An </a:t>
            </a:r>
            <a:r>
              <a:rPr lang="en-US" sz="2800" dirty="0">
                <a:cs typeface="Times New Roman" pitchFamily="18" charset="0"/>
              </a:rPr>
              <a:t>Applets is a self-contained application or code fragment, with aim to perform a specific function.</a:t>
            </a:r>
            <a:r>
              <a:rPr lang="en-US" sz="2800" dirty="0"/>
              <a:t> </a:t>
            </a:r>
          </a:p>
          <a:p>
            <a:r>
              <a:rPr lang="en-US" sz="2800" dirty="0"/>
              <a:t>You can buy these applets off-shelves and add the code to your website.</a:t>
            </a:r>
          </a:p>
          <a:p>
            <a:r>
              <a:rPr lang="en-US" sz="2800" dirty="0"/>
              <a:t>Examples:</a:t>
            </a:r>
          </a:p>
          <a:p>
            <a:pPr lvl="1"/>
            <a:r>
              <a:rPr lang="en-US" sz="2400" dirty="0"/>
              <a:t>Adding a forum / chat room to your website.</a:t>
            </a:r>
          </a:p>
          <a:p>
            <a:pPr lvl="1"/>
            <a:r>
              <a:rPr lang="en-US" sz="2400" dirty="0"/>
              <a:t>Online games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build="p" bldLvl="5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222BF-2444-4CB6-B0DA-78C2E398780C}" type="slidenum">
              <a:rPr lang="en-US"/>
              <a:pPr/>
              <a:t>52</a:t>
            </a:fld>
            <a:endParaRPr 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Applets and Components</a:t>
            </a:r>
          </a:p>
        </p:txBody>
      </p:sp>
      <p:graphicFrame>
        <p:nvGraphicFramePr>
          <p:cNvPr id="69637" name="Object 5"/>
          <p:cNvGraphicFramePr>
            <a:graphicFrameLocks noChangeAspect="1"/>
          </p:cNvGraphicFramePr>
          <p:nvPr/>
        </p:nvGraphicFramePr>
        <p:xfrm>
          <a:off x="304800" y="1600200"/>
          <a:ext cx="7313613" cy="514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35" name="Bitmap Image" r:id="rId4" imgW="8457143" imgH="5942857" progId="PBrush">
                  <p:embed/>
                </p:oleObj>
              </mc:Choice>
              <mc:Fallback>
                <p:oleObj name="Bitmap Image" r:id="rId4" imgW="8457143" imgH="5942857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600200"/>
                        <a:ext cx="7313613" cy="5140325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2B292-BFB9-453B-B65B-F636672F1B31}" type="slidenum">
              <a:rPr lang="en-US"/>
              <a:pPr/>
              <a:t>53</a:t>
            </a:fld>
            <a:endParaRPr lang="en-US"/>
          </a:p>
        </p:txBody>
      </p:sp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Web Animation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36984" y="1453480"/>
            <a:ext cx="7391400" cy="4495800"/>
          </a:xfrm>
        </p:spPr>
        <p:txBody>
          <a:bodyPr/>
          <a:lstStyle/>
          <a:p>
            <a:r>
              <a:rPr lang="en-US" sz="2800" dirty="0"/>
              <a:t>There are people who are with and against using Web animations.</a:t>
            </a:r>
          </a:p>
          <a:p>
            <a:r>
              <a:rPr lang="en-US" sz="2800" dirty="0"/>
              <a:t>Those supporting it:	</a:t>
            </a:r>
          </a:p>
          <a:p>
            <a:pPr lvl="1"/>
            <a:r>
              <a:rPr lang="en-US" sz="2400" dirty="0"/>
              <a:t>It is  good design</a:t>
            </a:r>
          </a:p>
          <a:p>
            <a:pPr lvl="1"/>
            <a:r>
              <a:rPr lang="en-US" sz="2400" dirty="0"/>
              <a:t>It is can enhance interface.</a:t>
            </a:r>
          </a:p>
          <a:p>
            <a:pPr lvl="1"/>
            <a:r>
              <a:rPr lang="en-US" sz="2400" dirty="0"/>
              <a:t>An animation is better than thousand pictures!</a:t>
            </a:r>
          </a:p>
          <a:p>
            <a:r>
              <a:rPr lang="en-US" sz="2800" dirty="0"/>
              <a:t>Those against it:</a:t>
            </a:r>
          </a:p>
          <a:p>
            <a:pPr lvl="1"/>
            <a:r>
              <a:rPr lang="en-US" sz="2400" dirty="0"/>
              <a:t>Distractive </a:t>
            </a:r>
          </a:p>
          <a:p>
            <a:pPr lvl="1"/>
            <a:r>
              <a:rPr lang="en-US" sz="2400" dirty="0"/>
              <a:t>Only interesting the first time!</a:t>
            </a:r>
          </a:p>
        </p:txBody>
      </p:sp>
      <p:pic>
        <p:nvPicPr>
          <p:cNvPr id="6" name="Picture 5" descr="crowdapplaus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3929" y="4231673"/>
            <a:ext cx="2290142" cy="17176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build="p" bldLvl="5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DD8B8-D4FD-47EB-B0DD-5BFC9C6EAE13}" type="slidenum">
              <a:rPr lang="en-US"/>
              <a:pPr/>
              <a:t>54</a:t>
            </a:fld>
            <a:endParaRPr lang="en-US"/>
          </a:p>
        </p:txBody>
      </p:sp>
      <p:sp>
        <p:nvSpPr>
          <p:cNvPr id="3686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Web Animation</a:t>
            </a:r>
          </a:p>
        </p:txBody>
      </p:sp>
      <p:sp>
        <p:nvSpPr>
          <p:cNvPr id="36867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905000"/>
            <a:ext cx="7391400" cy="4495800"/>
          </a:xfrm>
        </p:spPr>
        <p:txBody>
          <a:bodyPr/>
          <a:lstStyle/>
          <a:p>
            <a:r>
              <a:rPr lang="en-US" sz="2800" dirty="0"/>
              <a:t>Types of animations:</a:t>
            </a:r>
          </a:p>
          <a:p>
            <a:pPr lvl="1"/>
            <a:r>
              <a:rPr lang="en-US" sz="2400" dirty="0"/>
              <a:t>Image animation.</a:t>
            </a:r>
          </a:p>
          <a:p>
            <a:pPr lvl="1"/>
            <a:r>
              <a:rPr lang="en-US" sz="2400" dirty="0"/>
              <a:t>Button animation.</a:t>
            </a:r>
          </a:p>
          <a:p>
            <a:pPr lvl="1"/>
            <a:r>
              <a:rPr lang="en-US" sz="2400" dirty="0"/>
              <a:t>Whole page animation.</a:t>
            </a:r>
          </a:p>
          <a:p>
            <a:r>
              <a:rPr lang="en-US" sz="2800" dirty="0"/>
              <a:t>Example:</a:t>
            </a:r>
          </a:p>
          <a:p>
            <a:pPr lvl="1"/>
            <a:r>
              <a:rPr lang="en-US" sz="2400" dirty="0"/>
              <a:t>Adobe Flash (animation)</a:t>
            </a:r>
          </a:p>
          <a:p>
            <a:pPr lvl="1"/>
            <a:r>
              <a:rPr lang="en-US" sz="2400" dirty="0"/>
              <a:t>Adobe Fireworks (graphics)</a:t>
            </a:r>
          </a:p>
        </p:txBody>
      </p:sp>
      <p:pic>
        <p:nvPicPr>
          <p:cNvPr id="6" name="Picture 5" descr="crowdapplaus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0250" y="3829397"/>
            <a:ext cx="2857500" cy="2143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uild="p" bldLvl="4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ACFBA-2910-4A76-BA23-7F2444CE7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Part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C7EE4-2A1C-4F2E-B1B9-3B76BCC22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Activity 1.5. Identify the meaning of the following Web Technologies:</a:t>
            </a:r>
          </a:p>
          <a:p>
            <a:pPr lvl="1"/>
            <a:r>
              <a:rPr lang="en-GB" sz="2300" dirty="0"/>
              <a:t>Anchors</a:t>
            </a:r>
          </a:p>
          <a:p>
            <a:pPr lvl="1"/>
            <a:r>
              <a:rPr lang="en-GB" sz="2300" dirty="0"/>
              <a:t>Forms</a:t>
            </a:r>
          </a:p>
          <a:p>
            <a:pPr lvl="1"/>
            <a:r>
              <a:rPr lang="en-GB" sz="2300" dirty="0"/>
              <a:t>Cookies</a:t>
            </a:r>
          </a:p>
          <a:p>
            <a:pPr lvl="1"/>
            <a:r>
              <a:rPr lang="en-GB" sz="2300" dirty="0"/>
              <a:t>Session management</a:t>
            </a:r>
          </a:p>
          <a:p>
            <a:pPr lvl="1"/>
            <a:r>
              <a:rPr lang="en-GB" sz="2300" dirty="0"/>
              <a:t>Scripts</a:t>
            </a:r>
          </a:p>
          <a:p>
            <a:pPr lvl="1"/>
            <a:r>
              <a:rPr lang="en-GB" sz="2300" dirty="0"/>
              <a:t>Applets</a:t>
            </a:r>
          </a:p>
          <a:p>
            <a:pPr lvl="1"/>
            <a:r>
              <a:rPr lang="en-GB" sz="2300" dirty="0"/>
              <a:t>Web Animation</a:t>
            </a:r>
          </a:p>
          <a:p>
            <a:pPr lvl="1"/>
            <a:endParaRPr lang="en-GB" sz="2300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44368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937375" y="6245225"/>
            <a:ext cx="1901825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EDCF85D-C4A8-40F3-896A-66732E0DE2E4}" type="slidenum">
              <a:rPr lang="en-GB"/>
              <a:pPr>
                <a:defRPr/>
              </a:pPr>
              <a:t>56</a:t>
            </a:fld>
            <a:endParaRPr lang="en-GB"/>
          </a:p>
        </p:txBody>
      </p:sp>
      <p:sp>
        <p:nvSpPr>
          <p:cNvPr id="3993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b="1" dirty="0"/>
              <a:t>Supervised Practical</a:t>
            </a:r>
            <a:endParaRPr lang="en-GB" b="1" dirty="0"/>
          </a:p>
        </p:txBody>
      </p:sp>
      <p:sp>
        <p:nvSpPr>
          <p:cNvPr id="39939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838200" y="1905000"/>
            <a:ext cx="8007350" cy="4619625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  <a:defRPr/>
            </a:pPr>
            <a:r>
              <a:rPr lang="en-GB" sz="2400" dirty="0"/>
              <a:t>Please attend your lab practice.</a:t>
            </a:r>
          </a:p>
          <a:p>
            <a:pPr algn="just" eaLnBrk="1" hangingPunct="1">
              <a:lnSpc>
                <a:spcPct val="80000"/>
              </a:lnSpc>
              <a:defRPr/>
            </a:pPr>
            <a:r>
              <a:rPr lang="en-GB" sz="2400" dirty="0"/>
              <a:t>You will get introduced to your tutors.</a:t>
            </a:r>
          </a:p>
          <a:p>
            <a:pPr algn="just" eaLnBrk="1" hangingPunct="1">
              <a:lnSpc>
                <a:spcPct val="80000"/>
              </a:lnSpc>
              <a:defRPr/>
            </a:pPr>
            <a:r>
              <a:rPr lang="en-GB" sz="2400" dirty="0"/>
              <a:t>Get started with class practice.</a:t>
            </a:r>
          </a:p>
          <a:p>
            <a:pPr algn="just" eaLnBrk="1" hangingPunct="1">
              <a:lnSpc>
                <a:spcPct val="80000"/>
              </a:lnSpc>
              <a:defRPr/>
            </a:pPr>
            <a:endParaRPr lang="en-GB" sz="2400" dirty="0"/>
          </a:p>
          <a:p>
            <a:pPr algn="just" eaLnBrk="1" hangingPunct="1">
              <a:lnSpc>
                <a:spcPct val="80000"/>
              </a:lnSpc>
              <a:defRPr/>
            </a:pPr>
            <a:endParaRPr lang="en-GB" sz="2400" dirty="0"/>
          </a:p>
          <a:p>
            <a:pPr algn="just" eaLnBrk="1" hangingPunct="1">
              <a:lnSpc>
                <a:spcPct val="80000"/>
              </a:lnSpc>
              <a:defRPr/>
            </a:pPr>
            <a:endParaRPr lang="en-GB" sz="2400" dirty="0"/>
          </a:p>
          <a:p>
            <a:pPr algn="just" eaLnBrk="1" hangingPunct="1">
              <a:lnSpc>
                <a:spcPct val="80000"/>
              </a:lnSpc>
              <a:defRPr/>
            </a:pPr>
            <a:r>
              <a:rPr lang="en-GB" sz="2400" dirty="0"/>
              <a:t>Why you should complete all your practice? </a:t>
            </a:r>
          </a:p>
          <a:p>
            <a:pPr algn="just" eaLnBrk="1" hangingPunct="1">
              <a:lnSpc>
                <a:spcPct val="80000"/>
              </a:lnSpc>
              <a:buNone/>
              <a:defRPr/>
            </a:pPr>
            <a:endParaRPr lang="en-GB" sz="2400" dirty="0"/>
          </a:p>
          <a:p>
            <a:pPr algn="just" eaLnBrk="1" hangingPunct="1">
              <a:lnSpc>
                <a:spcPct val="80000"/>
              </a:lnSpc>
              <a:defRPr/>
            </a:pPr>
            <a:endParaRPr lang="en-GB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9B99C2-2C40-4102-87C5-6F7A99BD419E}"/>
              </a:ext>
            </a:extLst>
          </p:cNvPr>
          <p:cNvSpPr txBox="1"/>
          <p:nvPr/>
        </p:nvSpPr>
        <p:spPr>
          <a:xfrm>
            <a:off x="7981890" y="13347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CCCC"/>
                </a:solidFill>
              </a:rPr>
              <a:t>Part 6</a:t>
            </a:r>
          </a:p>
        </p:txBody>
      </p:sp>
    </p:spTree>
    <p:extLst>
      <p:ext uri="{BB962C8B-B14F-4D97-AF65-F5344CB8AC3E}">
        <p14:creationId xmlns:p14="http://schemas.microsoft.com/office/powerpoint/2010/main" val="337999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 build="p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821EE-29BA-47B7-912A-D5EB332D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Demo of the class practice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1FD0BC-9300-445F-ACA8-C25FB3272D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13" t="3800" r="31887" b="9400"/>
          <a:stretch/>
        </p:blipFill>
        <p:spPr>
          <a:xfrm>
            <a:off x="899592" y="1417638"/>
            <a:ext cx="5998906" cy="516572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070749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E98202-060B-4DA4-9A35-5546A0FEDDD3}"/>
              </a:ext>
            </a:extLst>
          </p:cNvPr>
          <p:cNvSpPr txBox="1"/>
          <p:nvPr/>
        </p:nvSpPr>
        <p:spPr>
          <a:xfrm>
            <a:off x="613261" y="887565"/>
            <a:ext cx="549220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GB" sz="2100" b="1" dirty="0">
                <a:solidFill>
                  <a:srgbClr val="00CCC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Etiquette for students during live sessions: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765FC0-B659-4490-BFFD-AC3D72460C19}"/>
              </a:ext>
            </a:extLst>
          </p:cNvPr>
          <p:cNvSpPr txBox="1"/>
          <p:nvPr/>
        </p:nvSpPr>
        <p:spPr>
          <a:xfrm>
            <a:off x="642799" y="1319941"/>
            <a:ext cx="7943328" cy="4131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GB" b="1" dirty="0">
                <a:solidFill>
                  <a:prstClr val="black"/>
                </a:solidFill>
                <a:latin typeface="Calibri" panose="020F0502020204030204"/>
              </a:rPr>
              <a:t>By default:</a:t>
            </a:r>
          </a:p>
          <a:p>
            <a:pPr defTabSz="685800"/>
            <a:r>
              <a:rPr lang="en-GB" sz="1350" dirty="0">
                <a:solidFill>
                  <a:prstClr val="black"/>
                </a:solidFill>
                <a:latin typeface="Calibri" panose="020F0502020204030204"/>
              </a:rPr>
              <a:t>1. Please add a </a:t>
            </a:r>
            <a:r>
              <a:rPr lang="en-GB" sz="1350">
                <a:solidFill>
                  <a:prstClr val="black"/>
                </a:solidFill>
                <a:latin typeface="Calibri" panose="020F0502020204030204"/>
              </a:rPr>
              <a:t>profile photo, </a:t>
            </a:r>
            <a:r>
              <a:rPr lang="en-GB" sz="1350" dirty="0">
                <a:solidFill>
                  <a:prstClr val="black"/>
                </a:solidFill>
                <a:latin typeface="Calibri" panose="020F0502020204030204"/>
              </a:rPr>
              <a:t>it helps everyone relate to you.</a:t>
            </a:r>
            <a:endParaRPr lang="en-GB" sz="1350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-GB" sz="1350" dirty="0">
                <a:solidFill>
                  <a:prstClr val="black"/>
                </a:solidFill>
                <a:latin typeface="Calibri" panose="020F0502020204030204"/>
              </a:rPr>
              <a:t>2. Keep your camera and microphone disables.</a:t>
            </a:r>
          </a:p>
          <a:p>
            <a:pPr defTabSz="685800"/>
            <a:endParaRPr lang="en-GB" sz="135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endParaRPr lang="en-GB" sz="135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-GB" sz="1500" b="1" dirty="0">
                <a:solidFill>
                  <a:prstClr val="black"/>
                </a:solidFill>
                <a:latin typeface="Calibri" panose="020F0502020204030204"/>
              </a:rPr>
              <a:t>If you have a question:</a:t>
            </a:r>
          </a:p>
          <a:p>
            <a:pPr defTabSz="685800"/>
            <a:r>
              <a:rPr lang="en-GB" sz="1350" dirty="0">
                <a:solidFill>
                  <a:prstClr val="black"/>
                </a:solidFill>
                <a:latin typeface="Calibri" panose="020F0502020204030204"/>
              </a:rPr>
              <a:t>1- Raise your hand.</a:t>
            </a:r>
          </a:p>
          <a:p>
            <a:pPr defTabSz="685800"/>
            <a:endParaRPr lang="en-GB" sz="135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endParaRPr lang="en-GB" sz="135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endParaRPr lang="en-GB" sz="135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-GB" sz="1350" dirty="0">
                <a:solidFill>
                  <a:prstClr val="black"/>
                </a:solidFill>
                <a:latin typeface="Calibri" panose="020F0502020204030204"/>
              </a:rPr>
              <a:t>2- When acknowledged, unmute the microphone and enable the camera (optional).</a:t>
            </a:r>
          </a:p>
          <a:p>
            <a:pPr defTabSz="685800"/>
            <a:endParaRPr lang="en-GB" sz="135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endParaRPr lang="en-GB" sz="135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endParaRPr lang="en-GB" sz="135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-GB" sz="1350" dirty="0">
                <a:solidFill>
                  <a:prstClr val="black"/>
                </a:solidFill>
                <a:latin typeface="Calibri" panose="020F0502020204030204"/>
              </a:rPr>
              <a:t>3- When you finish, remember to ‘lower’ your hand, disable the camera and mute the mic.</a:t>
            </a:r>
          </a:p>
          <a:p>
            <a:pPr defTabSz="685800"/>
            <a:endParaRPr lang="en-GB" sz="135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endParaRPr lang="en-GB" sz="135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endParaRPr lang="en-GB" sz="135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-GB" sz="1350" dirty="0">
                <a:solidFill>
                  <a:prstClr val="black"/>
                </a:solidFill>
                <a:latin typeface="Calibri" panose="020F0502020204030204"/>
              </a:rPr>
              <a:t>4- Otherwise, feel free to write in chat box. Remember that everyone can read what you write in the chat box.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D18B60-8ABD-4B64-AF58-86C039FA34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" t="16480" r="124" b="12964"/>
          <a:stretch/>
        </p:blipFill>
        <p:spPr>
          <a:xfrm>
            <a:off x="1028222" y="3701247"/>
            <a:ext cx="3222083" cy="4082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5D327C-87A1-4522-B610-B436E7D223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9" t="40313"/>
          <a:stretch/>
        </p:blipFill>
        <p:spPr>
          <a:xfrm>
            <a:off x="1060688" y="4575191"/>
            <a:ext cx="3222083" cy="473777"/>
          </a:xfrm>
          <a:prstGeom prst="rect">
            <a:avLst/>
          </a:prstGeom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F4D16FA4-BF49-47E0-90DD-FAEB99563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58" r="2431" b="9347"/>
          <a:stretch/>
        </p:blipFill>
        <p:spPr bwMode="auto">
          <a:xfrm>
            <a:off x="1057352" y="2901885"/>
            <a:ext cx="3192953" cy="47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A87A9C-4384-4345-A8AC-E67C88DF7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9222" y="1243528"/>
            <a:ext cx="3585624" cy="19406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727AF7-13B1-4709-895F-EE4813022C9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68" t="12416" r="1132" b="17256"/>
          <a:stretch/>
        </p:blipFill>
        <p:spPr>
          <a:xfrm>
            <a:off x="1057352" y="5327350"/>
            <a:ext cx="3222083" cy="4954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E0A0D2-F552-43CD-BFCD-E6CB6C3D116C}"/>
              </a:ext>
            </a:extLst>
          </p:cNvPr>
          <p:cNvSpPr txBox="1"/>
          <p:nvPr/>
        </p:nvSpPr>
        <p:spPr>
          <a:xfrm>
            <a:off x="4596838" y="5746835"/>
            <a:ext cx="4188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GB" sz="1200" dirty="0">
                <a:solidFill>
                  <a:prstClr val="black"/>
                </a:solidFill>
                <a:latin typeface="Calibri" panose="020F0502020204030204"/>
              </a:rPr>
              <a:t>Alternatively, you can email me and I will reply after the session.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D9A9F0A-A3CE-433A-B29B-0391CE8A2D44}"/>
              </a:ext>
            </a:extLst>
          </p:cNvPr>
          <p:cNvSpPr/>
          <p:nvPr/>
        </p:nvSpPr>
        <p:spPr>
          <a:xfrm>
            <a:off x="5020701" y="1692026"/>
            <a:ext cx="979715" cy="120581"/>
          </a:xfrm>
          <a:prstGeom prst="rightArrow">
            <a:avLst/>
          </a:prstGeom>
          <a:solidFill>
            <a:srgbClr val="00CC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54303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769"/>
    </mc:Choice>
    <mc:Fallback xmlns="">
      <p:transition spd="slow" advTm="172769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4" name="Rectangle 6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dirty="0"/>
              <a:t>Next lecture:</a:t>
            </a:r>
          </a:p>
        </p:txBody>
      </p:sp>
      <p:pic>
        <p:nvPicPr>
          <p:cNvPr id="5" name="Online Image Placeholder 4">
            <a:extLst>
              <a:ext uri="{FF2B5EF4-FFF2-40B4-BE49-F238E27FC236}">
                <a16:creationId xmlns:a16="http://schemas.microsoft.com/office/drawing/2014/main" id="{30DC16A3-7187-4C8C-8695-B0C96940FA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8" y="1556792"/>
            <a:ext cx="4525962" cy="4525962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pPr>
              <a:defRPr/>
            </a:pPr>
            <a:fld id="{E92E8AF5-28DE-44F5-9F36-C03421B88C72}" type="slidenum">
              <a:rPr lang="en-GB"/>
              <a:pPr>
                <a:defRPr/>
              </a:pPr>
              <a:t>59</a:t>
            </a:fld>
            <a:endParaRPr lang="en-GB"/>
          </a:p>
        </p:txBody>
      </p:sp>
      <p:sp>
        <p:nvSpPr>
          <p:cNvPr id="15365" name="Text Box 7"/>
          <p:cNvSpPr txBox="1">
            <a:spLocks noChangeArrowheads="1"/>
          </p:cNvSpPr>
          <p:nvPr/>
        </p:nvSpPr>
        <p:spPr bwMode="auto">
          <a:xfrm>
            <a:off x="4648200" y="1447800"/>
            <a:ext cx="4343400" cy="53863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GB" sz="2400" b="1">
                <a:solidFill>
                  <a:schemeClr val="accent1"/>
                </a:solidFill>
                <a:latin typeface="Garamond" pitchFamily="18" charset="0"/>
              </a:rPr>
              <a:t>Introduction to HTML</a:t>
            </a:r>
          </a:p>
          <a:p>
            <a:r>
              <a:rPr lang="en-US" sz="2400">
                <a:latin typeface="Times New Roman" pitchFamily="18" charset="0"/>
              </a:rPr>
              <a:t>Defining HTML</a:t>
            </a:r>
          </a:p>
          <a:p>
            <a:r>
              <a:rPr lang="en-US" sz="2400">
                <a:latin typeface="Times New Roman" pitchFamily="18" charset="0"/>
              </a:rPr>
              <a:t>Creating HTML page</a:t>
            </a:r>
          </a:p>
          <a:p>
            <a:pPr lvl="1"/>
            <a:r>
              <a:rPr lang="en-US" sz="2400">
                <a:latin typeface="Times New Roman" pitchFamily="18" charset="0"/>
              </a:rPr>
              <a:t>Creating title.</a:t>
            </a:r>
          </a:p>
          <a:p>
            <a:pPr lvl="1"/>
            <a:r>
              <a:rPr lang="en-US" sz="2400">
                <a:latin typeface="Times New Roman" pitchFamily="18" charset="0"/>
              </a:rPr>
              <a:t>Create paragraphs and texts.</a:t>
            </a:r>
          </a:p>
          <a:p>
            <a:pPr lvl="1"/>
            <a:r>
              <a:rPr lang="en-US" sz="2400">
                <a:latin typeface="Times New Roman" pitchFamily="18" charset="0"/>
              </a:rPr>
              <a:t>Creating hyper links </a:t>
            </a:r>
          </a:p>
          <a:p>
            <a:pPr lvl="1"/>
            <a:r>
              <a:rPr lang="en-US" sz="2400">
                <a:latin typeface="Times New Roman" pitchFamily="18" charset="0"/>
              </a:rPr>
              <a:t>Inserting background</a:t>
            </a:r>
          </a:p>
          <a:p>
            <a:pPr lvl="1"/>
            <a:r>
              <a:rPr lang="en-US" sz="2400">
                <a:latin typeface="Times New Roman" pitchFamily="18" charset="0"/>
              </a:rPr>
              <a:t>Inserting images and changing attributes</a:t>
            </a:r>
          </a:p>
          <a:p>
            <a:pPr lvl="1"/>
            <a:r>
              <a:rPr lang="en-US" sz="2400">
                <a:latin typeface="Times New Roman" pitchFamily="18" charset="0"/>
              </a:rPr>
              <a:t>Changing text attributes.</a:t>
            </a:r>
          </a:p>
          <a:p>
            <a:pPr lvl="2"/>
            <a:r>
              <a:rPr lang="en-US" sz="2400">
                <a:latin typeface="Times New Roman" pitchFamily="18" charset="0"/>
              </a:rPr>
              <a:t>Color</a:t>
            </a:r>
          </a:p>
          <a:p>
            <a:pPr lvl="2"/>
            <a:r>
              <a:rPr lang="en-US" sz="2400">
                <a:latin typeface="Times New Roman" pitchFamily="18" charset="0"/>
              </a:rPr>
              <a:t>Type </a:t>
            </a:r>
          </a:p>
          <a:p>
            <a:pPr lvl="2"/>
            <a:r>
              <a:rPr lang="en-US" sz="2400">
                <a:latin typeface="Times New Roman" pitchFamily="18" charset="0"/>
              </a:rPr>
              <a:t>size</a:t>
            </a:r>
          </a:p>
          <a:p>
            <a:pPr algn="just">
              <a:spcBef>
                <a:spcPct val="50000"/>
              </a:spcBef>
            </a:pPr>
            <a:endParaRPr lang="en-US" sz="2400">
              <a:solidFill>
                <a:schemeClr val="accent1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937375" y="6245225"/>
            <a:ext cx="1901825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941C110-25D8-45C1-B027-D79DABC0E461}" type="slidenum">
              <a:rPr lang="en-GB"/>
              <a:pPr>
                <a:defRPr/>
              </a:pPr>
              <a:t>6</a:t>
            </a:fld>
            <a:endParaRPr lang="en-GB"/>
          </a:p>
        </p:txBody>
      </p:sp>
      <p:sp>
        <p:nvSpPr>
          <p:cNvPr id="3174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Module Assessment:</a:t>
            </a:r>
            <a:endParaRPr lang="en-GB"/>
          </a:p>
        </p:txBody>
      </p:sp>
      <p:sp>
        <p:nvSpPr>
          <p:cNvPr id="31747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b="1" dirty="0"/>
              <a:t>The coursework will take the form of a one individual assignment:</a:t>
            </a:r>
          </a:p>
          <a:p>
            <a:pPr lvl="1">
              <a:defRPr/>
            </a:pPr>
            <a:r>
              <a:rPr lang="en-GB" dirty="0"/>
              <a:t>Assignment</a:t>
            </a:r>
            <a:r>
              <a:rPr lang="it-IT" dirty="0"/>
              <a:t>: Finding tools and techniques, analysing requirements, selecting and using tools and techniques to build, evaluate, document and demonstrate a prototype web application.      100%</a:t>
            </a:r>
            <a:r>
              <a:rPr lang="en-GB" dirty="0"/>
              <a:t> 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509"/>
    </mc:Choice>
    <mc:Fallback xmlns="">
      <p:transition spd="slow" advTm="7450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F6C3D1-F383-4069-8897-65C3FBDFC093}" type="slidenum">
              <a:rPr lang="en-GB"/>
              <a:pPr>
                <a:defRPr/>
              </a:pPr>
              <a:t>7</a:t>
            </a:fld>
            <a:endParaRPr lang="en-GB"/>
          </a:p>
        </p:txBody>
      </p:sp>
      <p:sp>
        <p:nvSpPr>
          <p:cNvPr id="9011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22300" y="260648"/>
            <a:ext cx="8009260" cy="114300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3600" b="1" dirty="0"/>
              <a:t>In the next 12 weeks you will learn:</a:t>
            </a:r>
          </a:p>
        </p:txBody>
      </p:sp>
      <p:sp>
        <p:nvSpPr>
          <p:cNvPr id="90116" name="Rectangle 4"/>
          <p:cNvSpPr>
            <a:spLocks noGrp="1" noRot="1" noChangeArrowheads="1"/>
          </p:cNvSpPr>
          <p:nvPr>
            <p:ph type="body" sz="half" idx="2"/>
          </p:nvPr>
        </p:nvSpPr>
        <p:spPr>
          <a:xfrm>
            <a:off x="611560" y="1797224"/>
            <a:ext cx="7620000" cy="5060776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GB" sz="2400" b="1" dirty="0"/>
              <a:t>Lecture 1: </a:t>
            </a:r>
            <a:r>
              <a:rPr lang="en-GB" sz="2000" dirty="0"/>
              <a:t>Planning a Website and Introduction to the module</a:t>
            </a:r>
          </a:p>
          <a:p>
            <a:pPr marL="0" lvl="0" indent="0">
              <a:buNone/>
            </a:pPr>
            <a:r>
              <a:rPr lang="en-GB" sz="2400" b="1" dirty="0"/>
              <a:t>Lecture 2: </a:t>
            </a:r>
            <a:r>
              <a:rPr lang="en-GB" sz="2000" dirty="0"/>
              <a:t>Introduction to HTML 5: Structure, Text, Lists, and Links. (Assignment is out!)</a:t>
            </a:r>
          </a:p>
          <a:p>
            <a:pPr marL="0" indent="0">
              <a:buNone/>
            </a:pPr>
            <a:r>
              <a:rPr lang="en-GB" sz="2400" b="1" dirty="0"/>
              <a:t>Lecture 3: </a:t>
            </a:r>
            <a:r>
              <a:rPr lang="en-GB" sz="2000" dirty="0"/>
              <a:t>Introducing CSS, Colour (CSS) &amp; Text (CSS).</a:t>
            </a:r>
          </a:p>
          <a:p>
            <a:pPr marL="0" indent="0">
              <a:buNone/>
            </a:pPr>
            <a:r>
              <a:rPr lang="en-GB" sz="2400" b="1" dirty="0"/>
              <a:t>Lecture 4: </a:t>
            </a:r>
            <a:r>
              <a:rPr lang="en-GB" sz="2000" dirty="0"/>
              <a:t>Web modelling and designing &amp; uploading website on a server (FTP), testing and evaluate a website. </a:t>
            </a:r>
          </a:p>
          <a:p>
            <a:pPr marL="0" indent="0">
              <a:buNone/>
            </a:pPr>
            <a:r>
              <a:rPr lang="en-GB" sz="2400" b="1" dirty="0"/>
              <a:t>Lecture 5:</a:t>
            </a:r>
            <a:r>
              <a:rPr lang="en-GB" sz="2000" dirty="0"/>
              <a:t>Continuing HTML: Advance </a:t>
            </a:r>
            <a:r>
              <a:rPr lang="en-GB" sz="2000" dirty="0" err="1"/>
              <a:t>HTML,Tables</a:t>
            </a:r>
            <a:r>
              <a:rPr lang="en-GB" sz="2000" dirty="0"/>
              <a:t>, Form, and layouts.</a:t>
            </a:r>
          </a:p>
          <a:p>
            <a:pPr marL="0" indent="0">
              <a:buNone/>
            </a:pPr>
            <a:r>
              <a:rPr lang="en-GB" sz="2400" b="1" dirty="0"/>
              <a:t>Lecture 6:</a:t>
            </a:r>
            <a:r>
              <a:rPr lang="en-GB" sz="2000" dirty="0"/>
              <a:t>Advance HTML 2: forced line, flow text, role-overs, music files and more. 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114"/>
    </mc:Choice>
    <mc:Fallback xmlns="">
      <p:transition spd="slow" advTm="821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F6C3D1-F383-4069-8897-65C3FBDFC093}" type="slidenum">
              <a:rPr lang="en-GB"/>
              <a:pPr>
                <a:defRPr/>
              </a:pPr>
              <a:t>8</a:t>
            </a:fld>
            <a:endParaRPr lang="en-GB"/>
          </a:p>
        </p:txBody>
      </p:sp>
      <p:sp>
        <p:nvSpPr>
          <p:cNvPr id="90116" name="Rectangle 4"/>
          <p:cNvSpPr>
            <a:spLocks noGrp="1" noRot="1" noChangeArrowheads="1"/>
          </p:cNvSpPr>
          <p:nvPr>
            <p:ph type="body" sz="half" idx="2"/>
          </p:nvPr>
        </p:nvSpPr>
        <p:spPr>
          <a:xfrm>
            <a:off x="899592" y="1618432"/>
            <a:ext cx="7620000" cy="50607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800" b="1" dirty="0"/>
              <a:t>Lecture 7:</a:t>
            </a:r>
            <a:r>
              <a:rPr lang="en-GB" sz="2400" dirty="0"/>
              <a:t>Advance CSS: Borders, backgrounds, effects, 2D/3D transformations, and animations CSS.</a:t>
            </a:r>
          </a:p>
          <a:p>
            <a:pPr marL="0" indent="0">
              <a:buNone/>
            </a:pPr>
            <a:r>
              <a:rPr lang="en-GB" sz="2800" b="1" dirty="0"/>
              <a:t>Lecture 8:</a:t>
            </a:r>
            <a:r>
              <a:rPr lang="en-GB" sz="2400" b="1" dirty="0"/>
              <a:t> </a:t>
            </a:r>
            <a:r>
              <a:rPr lang="en-GB" sz="2400" dirty="0"/>
              <a:t>Basic JavaScript Instructions.</a:t>
            </a:r>
          </a:p>
          <a:p>
            <a:pPr marL="0" indent="0">
              <a:buNone/>
            </a:pPr>
            <a:r>
              <a:rPr lang="en-GB" sz="2800" b="1" dirty="0"/>
              <a:t>Lecture 9: </a:t>
            </a:r>
            <a:r>
              <a:rPr lang="en-GB" sz="2800" dirty="0"/>
              <a:t>More </a:t>
            </a:r>
            <a:r>
              <a:rPr lang="en-GB" sz="2400" dirty="0"/>
              <a:t>JavaScripting: Functions, Methods &amp; Objects, Decision &amp; Loops &amp; DOM.</a:t>
            </a:r>
          </a:p>
          <a:p>
            <a:pPr marL="0" indent="0">
              <a:buNone/>
            </a:pPr>
            <a:r>
              <a:rPr lang="en-GB" sz="2800" b="1" dirty="0"/>
              <a:t>Lecture 10:</a:t>
            </a:r>
            <a:r>
              <a:rPr lang="en-GB" sz="2400" dirty="0"/>
              <a:t>Accessibility, compatibility, and web security.</a:t>
            </a:r>
          </a:p>
          <a:p>
            <a:pPr marL="0" indent="0">
              <a:buNone/>
            </a:pPr>
            <a:r>
              <a:rPr lang="en-GB" sz="2800" b="1" dirty="0"/>
              <a:t>Lecture 11:</a:t>
            </a:r>
            <a:r>
              <a:rPr lang="en-GB" sz="2400" b="1" dirty="0"/>
              <a:t> </a:t>
            </a:r>
            <a:r>
              <a:rPr lang="en-GB" sz="2400" dirty="0"/>
              <a:t>Maintaining and Promoting a website</a:t>
            </a:r>
          </a:p>
          <a:p>
            <a:pPr marL="0" indent="0">
              <a:buNone/>
            </a:pPr>
            <a:r>
              <a:rPr lang="en-GB" sz="2800" b="1" dirty="0"/>
              <a:t>Lecture 12:</a:t>
            </a:r>
            <a:r>
              <a:rPr lang="en-GB" sz="2400" b="1" dirty="0"/>
              <a:t> </a:t>
            </a:r>
            <a:r>
              <a:rPr lang="en-GB" sz="2400" dirty="0"/>
              <a:t>Module review and celebrating best practices. 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38A301F-62C3-4F15-9320-53592BAD6FA3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222300" y="260648"/>
            <a:ext cx="8009260" cy="114300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3600" b="1" dirty="0"/>
              <a:t>In the next 12 weeks you will learn: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682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711"/>
    </mc:Choice>
    <mc:Fallback xmlns="">
      <p:transition spd="slow" advTm="957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824D55-45E9-46FE-BFE9-47CC7AAC876F}" type="slidenum">
              <a:rPr lang="en-GB"/>
              <a:pPr>
                <a:defRPr/>
              </a:pPr>
              <a:t>9</a:t>
            </a:fld>
            <a:endParaRPr lang="en-GB"/>
          </a:p>
        </p:txBody>
      </p:sp>
      <p:sp>
        <p:nvSpPr>
          <p:cNvPr id="3277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28600" y="152400"/>
            <a:ext cx="8915400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Guidelines to succeed in this module!</a:t>
            </a:r>
            <a:endParaRPr lang="en-GB" dirty="0"/>
          </a:p>
        </p:txBody>
      </p:sp>
      <p:sp>
        <p:nvSpPr>
          <p:cNvPr id="32772" name="Rectangle 4"/>
          <p:cNvSpPr>
            <a:spLocks noGrp="1" noRot="1" noChangeArrowheads="1"/>
          </p:cNvSpPr>
          <p:nvPr>
            <p:ph type="body" sz="half" idx="2"/>
          </p:nvPr>
        </p:nvSpPr>
        <p:spPr>
          <a:xfrm>
            <a:off x="3848100" y="1905000"/>
            <a:ext cx="4997450" cy="4404320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defRPr/>
            </a:pPr>
            <a:r>
              <a:rPr lang="en-US" sz="2400" b="1" dirty="0"/>
              <a:t>Read ahead:</a:t>
            </a:r>
          </a:p>
          <a:p>
            <a:pPr lvl="1" eaLnBrk="1" hangingPunct="1">
              <a:defRPr/>
            </a:pPr>
            <a:r>
              <a:rPr lang="en-US" sz="2400" dirty="0"/>
              <a:t>Review handbook.</a:t>
            </a:r>
          </a:p>
          <a:p>
            <a:pPr lvl="1" eaLnBrk="1" hangingPunct="1">
              <a:defRPr/>
            </a:pPr>
            <a:r>
              <a:rPr lang="en-US" sz="2400" dirty="0"/>
              <a:t>Review essential readings – Don’t leave it for last two weeks.</a:t>
            </a:r>
          </a:p>
          <a:p>
            <a:pPr lvl="1" eaLnBrk="1" hangingPunct="1">
              <a:defRPr/>
            </a:pPr>
            <a:r>
              <a:rPr lang="en-US" sz="2400" dirty="0"/>
              <a:t>Watch the lectures every week.</a:t>
            </a:r>
          </a:p>
          <a:p>
            <a:pPr lvl="1">
              <a:defRPr/>
            </a:pPr>
            <a:r>
              <a:rPr lang="en-US" sz="2400" dirty="0"/>
              <a:t>Participate in the lecture activities.</a:t>
            </a:r>
          </a:p>
          <a:p>
            <a:pPr lvl="1" eaLnBrk="1" hangingPunct="1">
              <a:defRPr/>
            </a:pPr>
            <a:r>
              <a:rPr lang="en-US" sz="2400" dirty="0"/>
              <a:t>Take advantage of the </a:t>
            </a:r>
            <a:r>
              <a:rPr lang="en-US" sz="2400" b="1" dirty="0"/>
              <a:t>Formative Feedback </a:t>
            </a:r>
            <a:r>
              <a:rPr lang="en-US" sz="2400" dirty="0"/>
              <a:t>opportunities.</a:t>
            </a:r>
          </a:p>
          <a:p>
            <a:pPr lvl="1" eaLnBrk="1" hangingPunct="1">
              <a:defRPr/>
            </a:pPr>
            <a:r>
              <a:rPr lang="en-US" sz="2400" dirty="0"/>
              <a:t>Write down any questions.</a:t>
            </a:r>
          </a:p>
          <a:p>
            <a:pPr eaLnBrk="1" hangingPunct="1">
              <a:defRPr/>
            </a:pPr>
            <a:r>
              <a:rPr lang="en-US" sz="2400" b="1" dirty="0"/>
              <a:t>Feel free to ask!</a:t>
            </a:r>
          </a:p>
          <a:p>
            <a:pPr lvl="1" eaLnBrk="1" hangingPunct="1">
              <a:defRPr/>
            </a:pPr>
            <a:r>
              <a:rPr lang="en-US" sz="2400" dirty="0"/>
              <a:t>Ask your lab tutor first!!</a:t>
            </a:r>
          </a:p>
          <a:p>
            <a:pPr lvl="1" eaLnBrk="1" hangingPunct="1">
              <a:defRPr/>
            </a:pPr>
            <a:r>
              <a:rPr lang="en-US" sz="2400" dirty="0"/>
              <a:t>Email me at </a:t>
            </a:r>
            <a:r>
              <a:rPr lang="en-US" sz="2400" dirty="0">
                <a:hlinkClick r:id="rId4"/>
              </a:rPr>
              <a:t>fadi@uel.ac.uk</a:t>
            </a:r>
            <a:r>
              <a:rPr lang="en-US" sz="2000" dirty="0"/>
              <a:t> </a:t>
            </a:r>
          </a:p>
          <a:p>
            <a:pPr lvl="1" eaLnBrk="1" hangingPunct="1">
              <a:buFont typeface="Wingdings" pitchFamily="2" charset="2"/>
              <a:buNone/>
              <a:defRPr/>
            </a:pPr>
            <a:endParaRPr lang="en-GB" sz="2000" b="1" u="sng" dirty="0">
              <a:solidFill>
                <a:schemeClr val="hlink"/>
              </a:solidFill>
            </a:endParaRPr>
          </a:p>
        </p:txBody>
      </p:sp>
      <p:pic>
        <p:nvPicPr>
          <p:cNvPr id="5" name="Online Image Placeholder 4">
            <a:extLst>
              <a:ext uri="{FF2B5EF4-FFF2-40B4-BE49-F238E27FC236}">
                <a16:creationId xmlns:a16="http://schemas.microsoft.com/office/drawing/2014/main" id="{D7F66884-FB18-4BE1-ADCA-395E055A3B4C}"/>
              </a:ext>
            </a:extLst>
          </p:cNvPr>
          <p:cNvPicPr>
            <a:picLocks noGrp="1" noChangeAspect="1"/>
          </p:cNvPicPr>
          <p:nvPr>
            <p:ph type="clipArt"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28600" y="2854651"/>
            <a:ext cx="3619500" cy="2367897"/>
          </a:xfr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852"/>
    </mc:Choice>
    <mc:Fallback xmlns="">
      <p:transition spd="slow" advTm="1438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7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7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7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7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7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7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7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7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27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27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7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7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27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27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2" grpId="0" build="p" bldLvl="2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2|7.6|1.7|2.2|3.2|2.3|1.5|1.6|1.8|1.3|2.4|4.8|2.5|1.1|1.9|1.2|3.2|25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9.6|5.7|12.5|6.3|7.5|8.3|9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7.5|27.5|9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8.5|18.1|11.5|20.2|7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2.6|12.2|8.6|26.2|6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4|4.3|2.4|8.1|3.7|6.5|33.3|4.1|3.3|41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9.6|1.6|4.1|2.8|4|61.7|20.8"/>
</p:tagLst>
</file>

<file path=ppt/theme/theme1.xml><?xml version="1.0" encoding="utf-8"?>
<a:theme xmlns:a="http://schemas.openxmlformats.org/drawingml/2006/main" name="ACE Powerpoint template">
  <a:themeElements>
    <a:clrScheme name="CITE">
      <a:dk1>
        <a:srgbClr val="33471C"/>
      </a:dk1>
      <a:lt1>
        <a:srgbClr val="FFFFFF"/>
      </a:lt1>
      <a:dk2>
        <a:srgbClr val="BDCC2A"/>
      </a:dk2>
      <a:lt2>
        <a:srgbClr val="FFFFFF"/>
      </a:lt2>
      <a:accent1>
        <a:srgbClr val="CDDE54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5058"/>
      </a:hlink>
      <a:folHlink>
        <a:srgbClr val="005058"/>
      </a:folHlink>
    </a:clrScheme>
    <a:fontScheme name="U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Welcoming message 2021</Template>
  <TotalTime>4600</TotalTime>
  <Words>3309</Words>
  <Application>Microsoft Office PowerPoint</Application>
  <PresentationFormat>On-screen Show (4:3)</PresentationFormat>
  <Paragraphs>601</Paragraphs>
  <Slides>59</Slides>
  <Notes>51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Aharoni</vt:lpstr>
      <vt:lpstr>Arial</vt:lpstr>
      <vt:lpstr>Calibri</vt:lpstr>
      <vt:lpstr>Founders Grotesk Cond Bold</vt:lpstr>
      <vt:lpstr>Garamond</vt:lpstr>
      <vt:lpstr>Times New Roman</vt:lpstr>
      <vt:lpstr>Wingdings</vt:lpstr>
      <vt:lpstr>ACE Powerpoint template</vt:lpstr>
      <vt:lpstr>Bitmap Image</vt:lpstr>
      <vt:lpstr>PowerPoint Presentation</vt:lpstr>
      <vt:lpstr>Lecture Content</vt:lpstr>
      <vt:lpstr>Lecture Content</vt:lpstr>
      <vt:lpstr>What’s the module about?</vt:lpstr>
      <vt:lpstr>Why is this module so important!!</vt:lpstr>
      <vt:lpstr>Module Assessment:</vt:lpstr>
      <vt:lpstr>In the next 12 weeks you will learn:</vt:lpstr>
      <vt:lpstr>In the next 12 weeks you will learn:</vt:lpstr>
      <vt:lpstr>Guidelines to succeed in this module!</vt:lpstr>
      <vt:lpstr>Guidelines to succeed in this module!</vt:lpstr>
      <vt:lpstr>End of Part 1:</vt:lpstr>
      <vt:lpstr>Lecture Content</vt:lpstr>
      <vt:lpstr>What is the Internet?</vt:lpstr>
      <vt:lpstr>A Brief History:</vt:lpstr>
      <vt:lpstr>Who Makes up the Internet</vt:lpstr>
      <vt:lpstr>What is the Internet used for?</vt:lpstr>
      <vt:lpstr>How the internet work?</vt:lpstr>
      <vt:lpstr>PowerPoint Presentation</vt:lpstr>
      <vt:lpstr>Internet Vs Web:</vt:lpstr>
      <vt:lpstr>Internet Service Provider (ISP)</vt:lpstr>
      <vt:lpstr>Internet Service Provider (ISP)</vt:lpstr>
      <vt:lpstr>End of part 2</vt:lpstr>
      <vt:lpstr>Important terms:</vt:lpstr>
      <vt:lpstr>Uniform Resource Locator (URL)</vt:lpstr>
      <vt:lpstr>PowerPoint Presentation</vt:lpstr>
      <vt:lpstr>Internet Protocols</vt:lpstr>
      <vt:lpstr>HyperText Transfer Protocol (HTTP)</vt:lpstr>
      <vt:lpstr>PowerPoint Presentation</vt:lpstr>
      <vt:lpstr>Internet Protocols (TCP and IP)</vt:lpstr>
      <vt:lpstr>File Transfer Protocol (FTP)</vt:lpstr>
      <vt:lpstr>Intranets and Extranets</vt:lpstr>
      <vt:lpstr>Internet Browsers:</vt:lpstr>
      <vt:lpstr>End of Part 3</vt:lpstr>
      <vt:lpstr>Static Vs Dynamic pages</vt:lpstr>
      <vt:lpstr>Static Vs Dynamic pages</vt:lpstr>
      <vt:lpstr>Example of Static page</vt:lpstr>
      <vt:lpstr>Example of Dynamic page</vt:lpstr>
      <vt:lpstr>Static vs Dynamic</vt:lpstr>
      <vt:lpstr>Static vs Dynamic</vt:lpstr>
      <vt:lpstr>Static vs Dynamic:</vt:lpstr>
      <vt:lpstr>End of Part 4</vt:lpstr>
      <vt:lpstr>Anchors</vt:lpstr>
      <vt:lpstr>Forms</vt:lpstr>
      <vt:lpstr>Forms</vt:lpstr>
      <vt:lpstr>Forms</vt:lpstr>
      <vt:lpstr>Cookies and Session management</vt:lpstr>
      <vt:lpstr>Cookies and Session management</vt:lpstr>
      <vt:lpstr>Cookies and Session management</vt:lpstr>
      <vt:lpstr>Scripts (Java Scripts Vs Visual Basic Scripts)</vt:lpstr>
      <vt:lpstr>Scripts</vt:lpstr>
      <vt:lpstr>Applets and Components</vt:lpstr>
      <vt:lpstr>Applets and Components</vt:lpstr>
      <vt:lpstr>Web Animation</vt:lpstr>
      <vt:lpstr>Web Animation</vt:lpstr>
      <vt:lpstr>End of Part 5</vt:lpstr>
      <vt:lpstr>Supervised Practical</vt:lpstr>
      <vt:lpstr>Demo of the class practice</vt:lpstr>
      <vt:lpstr>PowerPoint Presentation</vt:lpstr>
      <vt:lpstr>Next lecture: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Fadi</cp:lastModifiedBy>
  <cp:revision>171</cp:revision>
  <dcterms:created xsi:type="dcterms:W3CDTF">2012-09-17T12:40:35Z</dcterms:created>
  <dcterms:modified xsi:type="dcterms:W3CDTF">2021-01-21T11:19:58Z</dcterms:modified>
</cp:coreProperties>
</file>